
<file path=[Content_Types].xml><?xml version="1.0" encoding="utf-8"?>
<Types xmlns="http://schemas.openxmlformats.org/package/2006/content-types">
  <Default Extension="jpeg" ContentType="image/jpeg"/>
  <Default Extension="jpg" ContentType="image/pn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media/image3.jp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10.jpg" ContentType="image/jpeg"/>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0"/>
  </p:notesMasterIdLst>
  <p:sldIdLst>
    <p:sldId id="264" r:id="rId2"/>
    <p:sldId id="257" r:id="rId3"/>
    <p:sldId id="258" r:id="rId4"/>
    <p:sldId id="259" r:id="rId5"/>
    <p:sldId id="260" r:id="rId6"/>
    <p:sldId id="261" r:id="rId7"/>
    <p:sldId id="262" r:id="rId8"/>
    <p:sldId id="263" r:id="rId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BD5E1"/>
    <a:srgbClr val="94A3B8"/>
    <a:srgbClr val="FFFFFF"/>
    <a:srgbClr val="1E293B"/>
    <a:srgbClr val="77787B"/>
    <a:srgbClr val="F4F0F3"/>
    <a:srgbClr val="0F172A"/>
    <a:srgbClr val="DC2626"/>
    <a:srgbClr val="F8FA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31" autoAdjust="0"/>
    <p:restoredTop sz="85939" autoAdjust="0"/>
  </p:normalViewPr>
  <p:slideViewPr>
    <p:cSldViewPr snapToGrid="0">
      <p:cViewPr varScale="1">
        <p:scale>
          <a:sx n="95" d="100"/>
          <a:sy n="95" d="100"/>
        </p:scale>
        <p:origin x="3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数</c:v>
                </c:pt>
              </c:strCache>
            </c:strRef>
          </c:tx>
          <c:spPr>
            <a:solidFill>
              <a:schemeClr val="bg1">
                <a:lumMod val="75000"/>
              </a:schemeClr>
            </a:solidFill>
          </c:spPr>
          <c:dPt>
            <c:idx val="0"/>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1-EE5C-40AC-BF2A-6C4A006661CB}"/>
              </c:ext>
            </c:extLst>
          </c:dPt>
          <c:dPt>
            <c:idx val="1"/>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3-EE5C-40AC-BF2A-6C4A006661CB}"/>
              </c:ext>
            </c:extLst>
          </c:dPt>
          <c:dPt>
            <c:idx val="2"/>
            <c:bubble3D val="0"/>
            <c:explosion val="11"/>
            <c:spPr>
              <a:solidFill>
                <a:schemeClr val="accent1"/>
              </a:solidFill>
              <a:ln w="19050">
                <a:solidFill>
                  <a:schemeClr val="lt1"/>
                </a:solidFill>
              </a:ln>
              <a:effectLst/>
            </c:spPr>
            <c:extLst>
              <c:ext xmlns:c16="http://schemas.microsoft.com/office/drawing/2014/chart" uri="{C3380CC4-5D6E-409C-BE32-E72D297353CC}">
                <c16:uniqueId val="{00000001-7F3E-488A-800E-7C41E51B519B}"/>
              </c:ext>
            </c:extLst>
          </c:dPt>
          <c:dPt>
            <c:idx val="3"/>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7-EE5C-40AC-BF2A-6C4A006661CB}"/>
              </c:ext>
            </c:extLst>
          </c:dPt>
          <c:dPt>
            <c:idx val="4"/>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9-EE5C-40AC-BF2A-6C4A006661CB}"/>
              </c:ext>
            </c:extLst>
          </c:dPt>
          <c:cat>
            <c:strRef>
              <c:f>Sheet1!$A$2:$A$6</c:f>
              <c:strCache>
                <c:ptCount val="5"/>
                <c:pt idx="0">
                  <c:v>課題や勉強で忙しい</c:v>
                </c:pt>
                <c:pt idx="1">
                  <c:v>スマホやゲームをしてしまう</c:v>
                </c:pt>
                <c:pt idx="2">
                  <c:v>夜、静かすぎてなんとなく不安や寂しさを感じる</c:v>
                </c:pt>
                <c:pt idx="3">
                  <c:v>周囲の音がうるさい</c:v>
                </c:pt>
                <c:pt idx="4">
                  <c:v>その他</c:v>
                </c:pt>
              </c:strCache>
            </c:strRef>
          </c:cat>
          <c:val>
            <c:numRef>
              <c:f>Sheet1!$B$2:$B$6</c:f>
              <c:numCache>
                <c:formatCode>General</c:formatCode>
                <c:ptCount val="5"/>
                <c:pt idx="0">
                  <c:v>23</c:v>
                </c:pt>
                <c:pt idx="1">
                  <c:v>18</c:v>
                </c:pt>
                <c:pt idx="2">
                  <c:v>4</c:v>
                </c:pt>
                <c:pt idx="3">
                  <c:v>0</c:v>
                </c:pt>
                <c:pt idx="4">
                  <c:v>2</c:v>
                </c:pt>
              </c:numCache>
            </c:numRef>
          </c:val>
          <c:extLst>
            <c:ext xmlns:c16="http://schemas.microsoft.com/office/drawing/2014/chart" uri="{C3380CC4-5D6E-409C-BE32-E72D297353CC}">
              <c16:uniqueId val="{00000000-7F3E-488A-800E-7C41E51B519B}"/>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6D601A-69D9-4738-B05A-D91CB0E7195A}" type="datetimeFigureOut">
              <a:rPr kumimoji="1" lang="ja-JP" altLang="en-US" smtClean="0"/>
              <a:t>2026/1/26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7A0928-17D8-4659-9B79-F3F5EE73F54C}" type="slidenum">
              <a:rPr kumimoji="1" lang="ja-JP" altLang="en-US" smtClean="0"/>
              <a:t>‹#›</a:t>
            </a:fld>
            <a:endParaRPr kumimoji="1" lang="ja-JP" altLang="en-US"/>
          </a:p>
        </p:txBody>
      </p:sp>
    </p:spTree>
    <p:extLst>
      <p:ext uri="{BB962C8B-B14F-4D97-AF65-F5344CB8AC3E}">
        <p14:creationId xmlns:p14="http://schemas.microsoft.com/office/powerpoint/2010/main" val="12030572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0:00~0:10</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こんにちは。</a:t>
            </a:r>
            <a:r>
              <a:rPr lang="en-US" altLang="ja-JP" dirty="0"/>
              <a:t>7</a:t>
            </a:r>
            <a:r>
              <a:rPr lang="ja-JP" altLang="en-US" dirty="0"/>
              <a:t>班です。 私たちが開発したのは、孤独な夜に寄り添うパートナーロボット</a:t>
            </a:r>
            <a:r>
              <a:rPr lang="en-US" altLang="ja-JP" dirty="0"/>
              <a:t>『Co-Co</a:t>
            </a:r>
            <a:r>
              <a:rPr lang="ja-JP" altLang="en-US" dirty="0"/>
              <a:t>（ココ）</a:t>
            </a:r>
            <a:r>
              <a:rPr lang="en-US" altLang="ja-JP" dirty="0"/>
              <a:t>』</a:t>
            </a:r>
            <a:r>
              <a:rPr lang="ja-JP" altLang="en-US" dirty="0"/>
              <a:t>です。 寮生活における睡眠不足の「隠れた原因」を解決します。</a:t>
            </a:r>
          </a:p>
        </p:txBody>
      </p:sp>
      <p:sp>
        <p:nvSpPr>
          <p:cNvPr id="4" name="スライド番号プレースホルダー 3"/>
          <p:cNvSpPr>
            <a:spLocks noGrp="1"/>
          </p:cNvSpPr>
          <p:nvPr>
            <p:ph type="sldNum" sz="quarter" idx="5"/>
          </p:nvPr>
        </p:nvSpPr>
        <p:spPr/>
        <p:txBody>
          <a:bodyPr/>
          <a:lstStyle/>
          <a:p>
            <a:fld id="{5D7A0928-17D8-4659-9B79-F3F5EE73F54C}" type="slidenum">
              <a:rPr kumimoji="1" lang="ja-JP" altLang="en-US" smtClean="0"/>
              <a:t>1</a:t>
            </a:fld>
            <a:endParaRPr kumimoji="1" lang="ja-JP" altLang="en-US"/>
          </a:p>
        </p:txBody>
      </p:sp>
    </p:spTree>
    <p:extLst>
      <p:ext uri="{BB962C8B-B14F-4D97-AF65-F5344CB8AC3E}">
        <p14:creationId xmlns:p14="http://schemas.microsoft.com/office/powerpoint/2010/main" val="4236415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0:10~0:25</a:t>
            </a:r>
          </a:p>
          <a:p>
            <a:r>
              <a:rPr lang="ja-JP" altLang="en-US" dirty="0"/>
              <a:t>まず、開発の背景です。 授業中に寝てしまう学生をよく見かけますが、なぜでしょうか。 チームで話し合った際、「夜、孤独感や寂しさがあって眠れない」という切実な声が上がりました。 実際にアンケートを取ると、約</a:t>
            </a:r>
            <a:r>
              <a:rPr lang="en-US" altLang="ja-JP" dirty="0"/>
              <a:t>10%</a:t>
            </a:r>
            <a:r>
              <a:rPr lang="ja-JP" altLang="en-US" dirty="0"/>
              <a:t>が「寂しさが原因」と回答しました。 私たちはこのニッチですが深刻な「隠れた課題」の解決に挑みました。</a:t>
            </a:r>
          </a:p>
          <a:p>
            <a:endParaRPr kumimoji="1" lang="ja-JP" altLang="en-US" dirty="0"/>
          </a:p>
        </p:txBody>
      </p:sp>
      <p:sp>
        <p:nvSpPr>
          <p:cNvPr id="4" name="スライド番号プレースホルダー 3"/>
          <p:cNvSpPr>
            <a:spLocks noGrp="1"/>
          </p:cNvSpPr>
          <p:nvPr>
            <p:ph type="sldNum" sz="quarter" idx="5"/>
          </p:nvPr>
        </p:nvSpPr>
        <p:spPr/>
        <p:txBody>
          <a:bodyPr/>
          <a:lstStyle/>
          <a:p>
            <a:fld id="{5D7A0928-17D8-4659-9B79-F3F5EE73F54C}" type="slidenum">
              <a:rPr kumimoji="1" lang="ja-JP" altLang="en-US" smtClean="0"/>
              <a:t>2</a:t>
            </a:fld>
            <a:endParaRPr kumimoji="1" lang="ja-JP" altLang="en-US"/>
          </a:p>
        </p:txBody>
      </p:sp>
    </p:spTree>
    <p:extLst>
      <p:ext uri="{BB962C8B-B14F-4D97-AF65-F5344CB8AC3E}">
        <p14:creationId xmlns:p14="http://schemas.microsoft.com/office/powerpoint/2010/main" val="1523030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0:25~0:40</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次に、目指す解決策と現状です。 左側のイラストのように、柔らかい素材で包み込み、視覚と触覚から癒やしを与えるのが理想の姿です。 今回はその機能実証モデルとして、</a:t>
            </a:r>
            <a:r>
              <a:rPr lang="en-US" altLang="ja-JP" dirty="0"/>
              <a:t>EVOROBO 1</a:t>
            </a:r>
            <a:r>
              <a:rPr lang="ja-JP" altLang="en-US" dirty="0"/>
              <a:t>号をベースに、「人の手に寄り添う動作」の制御を実装したプロトタイプを開発しました。</a:t>
            </a:r>
          </a:p>
          <a:p>
            <a:endParaRPr kumimoji="1" lang="ja-JP" altLang="en-US" dirty="0"/>
          </a:p>
        </p:txBody>
      </p:sp>
      <p:sp>
        <p:nvSpPr>
          <p:cNvPr id="4" name="スライド番号プレースホルダー 3"/>
          <p:cNvSpPr>
            <a:spLocks noGrp="1"/>
          </p:cNvSpPr>
          <p:nvPr>
            <p:ph type="sldNum" sz="quarter" idx="5"/>
          </p:nvPr>
        </p:nvSpPr>
        <p:spPr/>
        <p:txBody>
          <a:bodyPr/>
          <a:lstStyle/>
          <a:p>
            <a:fld id="{5D7A0928-17D8-4659-9B79-F3F5EE73F54C}" type="slidenum">
              <a:rPr kumimoji="1" lang="ja-JP" altLang="en-US" smtClean="0"/>
              <a:t>3</a:t>
            </a:fld>
            <a:endParaRPr kumimoji="1" lang="ja-JP" altLang="en-US"/>
          </a:p>
        </p:txBody>
      </p:sp>
    </p:spTree>
    <p:extLst>
      <p:ext uri="{BB962C8B-B14F-4D97-AF65-F5344CB8AC3E}">
        <p14:creationId xmlns:p14="http://schemas.microsoft.com/office/powerpoint/2010/main" val="3544501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0:40~1:05</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技術的な工夫の</a:t>
            </a:r>
            <a:r>
              <a:rPr lang="en-US" altLang="ja-JP" dirty="0"/>
              <a:t>1</a:t>
            </a:r>
            <a:r>
              <a:rPr lang="ja-JP" altLang="en-US" dirty="0"/>
              <a:t>点目は、ハードウェアと制御ロジックです。 光センサと左右のタッチセンサを搭載していますが、タッチセンサはロジック</a:t>
            </a:r>
            <a:r>
              <a:rPr lang="en-US" altLang="ja-JP" dirty="0"/>
              <a:t>IC</a:t>
            </a:r>
            <a:r>
              <a:rPr lang="ja-JP" altLang="en-US" dirty="0"/>
              <a:t>の「</a:t>
            </a:r>
            <a:r>
              <a:rPr lang="en-US" altLang="ja-JP" dirty="0"/>
              <a:t>OR</a:t>
            </a:r>
            <a:r>
              <a:rPr lang="ja-JP" altLang="en-US" dirty="0"/>
              <a:t>回路」で</a:t>
            </a:r>
            <a:r>
              <a:rPr lang="en-US" altLang="ja-JP" dirty="0"/>
              <a:t>1</a:t>
            </a:r>
            <a:r>
              <a:rPr lang="ja-JP" altLang="en-US" dirty="0"/>
              <a:t>つの信号に統合しました。これにより</a:t>
            </a:r>
            <a:r>
              <a:rPr lang="en-US" altLang="ja-JP" dirty="0"/>
              <a:t>Arduino</a:t>
            </a:r>
            <a:r>
              <a:rPr lang="ja-JP" altLang="en-US" dirty="0"/>
              <a:t>の入力ピンを節約しつつ、左右どちらに触れても反応する設計にしています。 制御としては、「周りが暗い」かつ「触れている」時のみ動作することで、就寝時の適切な癒やしと省エネを両立させました。</a:t>
            </a:r>
          </a:p>
          <a:p>
            <a:endParaRPr kumimoji="1" lang="ja-JP" altLang="en-US" dirty="0"/>
          </a:p>
        </p:txBody>
      </p:sp>
      <p:sp>
        <p:nvSpPr>
          <p:cNvPr id="4" name="スライド番号プレースホルダー 3"/>
          <p:cNvSpPr>
            <a:spLocks noGrp="1"/>
          </p:cNvSpPr>
          <p:nvPr>
            <p:ph type="sldNum" sz="quarter" idx="5"/>
          </p:nvPr>
        </p:nvSpPr>
        <p:spPr/>
        <p:txBody>
          <a:bodyPr/>
          <a:lstStyle/>
          <a:p>
            <a:fld id="{5D7A0928-17D8-4659-9B79-F3F5EE73F54C}" type="slidenum">
              <a:rPr kumimoji="1" lang="ja-JP" altLang="en-US" smtClean="0"/>
              <a:t>4</a:t>
            </a:fld>
            <a:endParaRPr kumimoji="1" lang="ja-JP" altLang="en-US"/>
          </a:p>
        </p:txBody>
      </p:sp>
    </p:spTree>
    <p:extLst>
      <p:ext uri="{BB962C8B-B14F-4D97-AF65-F5344CB8AC3E}">
        <p14:creationId xmlns:p14="http://schemas.microsoft.com/office/powerpoint/2010/main" val="4171476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1:05~1:30</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工夫の</a:t>
            </a:r>
            <a:r>
              <a:rPr lang="en-US" altLang="ja-JP" dirty="0"/>
              <a:t>2</a:t>
            </a:r>
            <a:r>
              <a:rPr lang="ja-JP" altLang="en-US" dirty="0"/>
              <a:t>点目は、独自の機構設計です。 他の班との差別化ポイントとして、タイヤの回転運動を上下の直線運動に変換する「ラック＆ピニオン機構」を採用しました。 </a:t>
            </a:r>
            <a:r>
              <a:rPr lang="en-US" altLang="ja-JP" dirty="0"/>
              <a:t>3D CAD</a:t>
            </a:r>
            <a:r>
              <a:rPr lang="ja-JP" altLang="en-US" dirty="0"/>
              <a:t>の</a:t>
            </a:r>
            <a:r>
              <a:rPr lang="en-US" altLang="ja-JP" dirty="0"/>
              <a:t>SOLIDWORKS</a:t>
            </a:r>
            <a:r>
              <a:rPr lang="ja-JP" altLang="en-US" dirty="0"/>
              <a:t>で事前検証を行い、上下運動による「生き物のような」温かみのある動作を実現しています。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5D7A0928-17D8-4659-9B79-F3F5EE73F54C}" type="slidenum">
              <a:rPr kumimoji="1" lang="ja-JP" altLang="en-US" smtClean="0"/>
              <a:t>5</a:t>
            </a:fld>
            <a:endParaRPr kumimoji="1" lang="ja-JP" altLang="en-US"/>
          </a:p>
        </p:txBody>
      </p:sp>
    </p:spTree>
    <p:extLst>
      <p:ext uri="{BB962C8B-B14F-4D97-AF65-F5344CB8AC3E}">
        <p14:creationId xmlns:p14="http://schemas.microsoft.com/office/powerpoint/2010/main" val="930093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1:30~2:00</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最後に、市場性と価格戦略です。 既存の癒やしロボットは</a:t>
            </a:r>
            <a:r>
              <a:rPr lang="en-US" altLang="ja-JP" dirty="0"/>
              <a:t>1</a:t>
            </a:r>
            <a:r>
              <a:rPr lang="ja-JP" altLang="en-US" dirty="0"/>
              <a:t>万</a:t>
            </a:r>
            <a:r>
              <a:rPr lang="en-US" altLang="ja-JP" dirty="0"/>
              <a:t>5</a:t>
            </a:r>
            <a:r>
              <a:rPr lang="ja-JP" altLang="en-US" dirty="0"/>
              <a:t>千円以上するものが多く、学生には手が出しにくいのが現状です。 アンケートでも「</a:t>
            </a:r>
            <a:r>
              <a:rPr lang="en-US" altLang="ja-JP" dirty="0"/>
              <a:t>3,000</a:t>
            </a:r>
            <a:r>
              <a:rPr lang="ja-JP" altLang="en-US" dirty="0"/>
              <a:t>円から</a:t>
            </a:r>
            <a:r>
              <a:rPr lang="en-US" altLang="ja-JP" dirty="0"/>
              <a:t>5,000</a:t>
            </a:r>
            <a:r>
              <a:rPr lang="ja-JP" altLang="en-US" dirty="0"/>
              <a:t>円なら検討したい」という声が最も多く集まりました。 そこで私たちは機能を「癒やし」に特化して部材を選定し、学生でも購入可能な「</a:t>
            </a:r>
            <a:r>
              <a:rPr lang="en-US" altLang="ja-JP" dirty="0"/>
              <a:t>3,980</a:t>
            </a:r>
            <a:r>
              <a:rPr lang="ja-JP" altLang="en-US" dirty="0"/>
              <a:t>円」という戦略的な価格設定を実現します。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5D7A0928-17D8-4659-9B79-F3F5EE73F54C}" type="slidenum">
              <a:rPr kumimoji="1" lang="ja-JP" altLang="en-US" smtClean="0"/>
              <a:t>6</a:t>
            </a:fld>
            <a:endParaRPr kumimoji="1" lang="ja-JP" altLang="en-US"/>
          </a:p>
        </p:txBody>
      </p:sp>
    </p:spTree>
    <p:extLst>
      <p:ext uri="{BB962C8B-B14F-4D97-AF65-F5344CB8AC3E}">
        <p14:creationId xmlns:p14="http://schemas.microsoft.com/office/powerpoint/2010/main" val="1819588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それでは、開発したシステムのデモンストレーション動画をご覧ください。動画を再生します。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5D7A0928-17D8-4659-9B79-F3F5EE73F54C}" type="slidenum">
              <a:rPr kumimoji="1" lang="ja-JP" altLang="en-US" smtClean="0"/>
              <a:t>7</a:t>
            </a:fld>
            <a:endParaRPr kumimoji="1" lang="ja-JP" altLang="en-US"/>
          </a:p>
        </p:txBody>
      </p:sp>
    </p:spTree>
    <p:extLst>
      <p:ext uri="{BB962C8B-B14F-4D97-AF65-F5344CB8AC3E}">
        <p14:creationId xmlns:p14="http://schemas.microsoft.com/office/powerpoint/2010/main" val="2495073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EF5C25-5095-42CC-0626-6D1A9EB371DC}"/>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D5962930-AC79-BC8C-88BB-95D7C58981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767735B-4AFF-9073-D2D8-5D7922C60732}"/>
              </a:ext>
            </a:extLst>
          </p:cNvPr>
          <p:cNvSpPr>
            <a:spLocks noGrp="1"/>
          </p:cNvSpPr>
          <p:nvPr>
            <p:ph type="dt" sz="half" idx="10"/>
          </p:nvPr>
        </p:nvSpPr>
        <p:spPr/>
        <p:txBody>
          <a:bodyPr/>
          <a:lstStyle/>
          <a:p>
            <a:fld id="{1492F9FF-36EC-4F08-9E7B-D952882CE122}" type="datetime1">
              <a:rPr kumimoji="1" lang="ja-JP" altLang="en-US" smtClean="0"/>
              <a:t>2026/1/26</a:t>
            </a:fld>
            <a:endParaRPr kumimoji="1" lang="ja-JP" altLang="en-US"/>
          </a:p>
        </p:txBody>
      </p:sp>
      <p:sp>
        <p:nvSpPr>
          <p:cNvPr id="5" name="フッター プレースホルダー 4">
            <a:extLst>
              <a:ext uri="{FF2B5EF4-FFF2-40B4-BE49-F238E27FC236}">
                <a16:creationId xmlns:a16="http://schemas.microsoft.com/office/drawing/2014/main" id="{F8FE5429-1C2F-65CB-54C0-98F6D2D2B5FF}"/>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6" name="スライド番号プレースホルダー 5">
            <a:extLst>
              <a:ext uri="{FF2B5EF4-FFF2-40B4-BE49-F238E27FC236}">
                <a16:creationId xmlns:a16="http://schemas.microsoft.com/office/drawing/2014/main" id="{3BA07CC8-F00A-F62E-1D2A-B95DA604A9D3}"/>
              </a:ext>
            </a:extLst>
          </p:cNvPr>
          <p:cNvSpPr>
            <a:spLocks noGrp="1"/>
          </p:cNvSpPr>
          <p:nvPr>
            <p:ph type="sldNum" sz="quarter" idx="12"/>
          </p:nvPr>
        </p:nvSpPr>
        <p:spPr/>
        <p:txBody>
          <a:bodyPr/>
          <a:lstStyle/>
          <a:p>
            <a:fld id="{0BBE0287-43DB-437D-B11F-1EB0316429CF}" type="slidenum">
              <a:rPr kumimoji="1" lang="ja-JP" altLang="en-US" smtClean="0"/>
              <a:t>‹#›</a:t>
            </a:fld>
            <a:endParaRPr kumimoji="1" lang="ja-JP" altLang="en-US"/>
          </a:p>
        </p:txBody>
      </p:sp>
    </p:spTree>
    <p:extLst>
      <p:ext uri="{BB962C8B-B14F-4D97-AF65-F5344CB8AC3E}">
        <p14:creationId xmlns:p14="http://schemas.microsoft.com/office/powerpoint/2010/main" val="1799671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646A82-CAAC-5226-A568-18DCEC82C3C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F685C23-0104-D672-3DEE-64D9E813C6FF}"/>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E5AF70A-606A-BBAE-EB86-31A2BA646D2F}"/>
              </a:ext>
            </a:extLst>
          </p:cNvPr>
          <p:cNvSpPr>
            <a:spLocks noGrp="1"/>
          </p:cNvSpPr>
          <p:nvPr>
            <p:ph type="dt" sz="half" idx="10"/>
          </p:nvPr>
        </p:nvSpPr>
        <p:spPr/>
        <p:txBody>
          <a:bodyPr/>
          <a:lstStyle/>
          <a:p>
            <a:fld id="{AE141EA5-0F02-4647-896B-1C1930D95A21}" type="datetime1">
              <a:rPr kumimoji="1" lang="ja-JP" altLang="en-US" smtClean="0"/>
              <a:t>2026/1/26</a:t>
            </a:fld>
            <a:endParaRPr kumimoji="1" lang="ja-JP" altLang="en-US"/>
          </a:p>
        </p:txBody>
      </p:sp>
      <p:sp>
        <p:nvSpPr>
          <p:cNvPr id="5" name="フッター プレースホルダー 4">
            <a:extLst>
              <a:ext uri="{FF2B5EF4-FFF2-40B4-BE49-F238E27FC236}">
                <a16:creationId xmlns:a16="http://schemas.microsoft.com/office/drawing/2014/main" id="{8EC17A1A-F54E-0FA6-5BA2-2D29D1AEEDAB}"/>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6" name="スライド番号プレースホルダー 5">
            <a:extLst>
              <a:ext uri="{FF2B5EF4-FFF2-40B4-BE49-F238E27FC236}">
                <a16:creationId xmlns:a16="http://schemas.microsoft.com/office/drawing/2014/main" id="{D028BCE3-5F52-5EEE-2925-0915EF18B3B6}"/>
              </a:ext>
            </a:extLst>
          </p:cNvPr>
          <p:cNvSpPr>
            <a:spLocks noGrp="1"/>
          </p:cNvSpPr>
          <p:nvPr>
            <p:ph type="sldNum" sz="quarter" idx="12"/>
          </p:nvPr>
        </p:nvSpPr>
        <p:spPr/>
        <p:txBody>
          <a:bodyPr/>
          <a:lstStyle/>
          <a:p>
            <a:fld id="{0BBE0287-43DB-437D-B11F-1EB0316429CF}" type="slidenum">
              <a:rPr kumimoji="1" lang="ja-JP" altLang="en-US" smtClean="0"/>
              <a:t>‹#›</a:t>
            </a:fld>
            <a:endParaRPr kumimoji="1" lang="ja-JP" altLang="en-US"/>
          </a:p>
        </p:txBody>
      </p:sp>
      <p:sp>
        <p:nvSpPr>
          <p:cNvPr id="9" name="正方形/長方形 8">
            <a:extLst>
              <a:ext uri="{FF2B5EF4-FFF2-40B4-BE49-F238E27FC236}">
                <a16:creationId xmlns:a16="http://schemas.microsoft.com/office/drawing/2014/main" id="{D0DA749C-B851-F3A3-F3C0-7202A7133B75}"/>
              </a:ext>
            </a:extLst>
          </p:cNvPr>
          <p:cNvSpPr/>
          <p:nvPr userDrawn="1"/>
        </p:nvSpPr>
        <p:spPr>
          <a:xfrm>
            <a:off x="317131" y="193567"/>
            <a:ext cx="98425" cy="47943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648268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012BC63A-E1F8-F2B8-052C-0C1969B8101A}"/>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F3D626B-DBB5-59F2-B2A0-0D190C099DE1}"/>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04A0B94-8117-B4B9-2766-99C47559AD67}"/>
              </a:ext>
            </a:extLst>
          </p:cNvPr>
          <p:cNvSpPr>
            <a:spLocks noGrp="1"/>
          </p:cNvSpPr>
          <p:nvPr>
            <p:ph type="dt" sz="half" idx="10"/>
          </p:nvPr>
        </p:nvSpPr>
        <p:spPr/>
        <p:txBody>
          <a:bodyPr/>
          <a:lstStyle/>
          <a:p>
            <a:fld id="{E0A35816-0190-4884-9D6E-D0A82E244C5F}" type="datetime1">
              <a:rPr kumimoji="1" lang="ja-JP" altLang="en-US" smtClean="0"/>
              <a:t>2026/1/26</a:t>
            </a:fld>
            <a:endParaRPr kumimoji="1" lang="ja-JP" altLang="en-US"/>
          </a:p>
        </p:txBody>
      </p:sp>
      <p:sp>
        <p:nvSpPr>
          <p:cNvPr id="5" name="フッター プレースホルダー 4">
            <a:extLst>
              <a:ext uri="{FF2B5EF4-FFF2-40B4-BE49-F238E27FC236}">
                <a16:creationId xmlns:a16="http://schemas.microsoft.com/office/drawing/2014/main" id="{C13EE83A-2779-2CD2-2168-ACD00F907674}"/>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6" name="スライド番号プレースホルダー 5">
            <a:extLst>
              <a:ext uri="{FF2B5EF4-FFF2-40B4-BE49-F238E27FC236}">
                <a16:creationId xmlns:a16="http://schemas.microsoft.com/office/drawing/2014/main" id="{ED3CB171-3709-1FA9-5698-3409A3EF8C6E}"/>
              </a:ext>
            </a:extLst>
          </p:cNvPr>
          <p:cNvSpPr>
            <a:spLocks noGrp="1"/>
          </p:cNvSpPr>
          <p:nvPr>
            <p:ph type="sldNum" sz="quarter" idx="12"/>
          </p:nvPr>
        </p:nvSpPr>
        <p:spPr/>
        <p:txBody>
          <a:bodyPr/>
          <a:lstStyle/>
          <a:p>
            <a:fld id="{0BBE0287-43DB-437D-B11F-1EB0316429CF}" type="slidenum">
              <a:rPr kumimoji="1" lang="ja-JP" altLang="en-US" smtClean="0"/>
              <a:t>‹#›</a:t>
            </a:fld>
            <a:endParaRPr kumimoji="1" lang="ja-JP" altLang="en-US"/>
          </a:p>
        </p:txBody>
      </p:sp>
    </p:spTree>
    <p:extLst>
      <p:ext uri="{BB962C8B-B14F-4D97-AF65-F5344CB8AC3E}">
        <p14:creationId xmlns:p14="http://schemas.microsoft.com/office/powerpoint/2010/main" val="3808102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E87D8F-20AB-99FA-7A5B-27F76B6D294C}"/>
              </a:ext>
            </a:extLst>
          </p:cNvPr>
          <p:cNvSpPr>
            <a:spLocks noGrp="1"/>
          </p:cNvSpPr>
          <p:nvPr>
            <p:ph type="title"/>
          </p:nvPr>
        </p:nvSpPr>
        <p:spPr/>
        <p:txBody>
          <a:bodyPr/>
          <a:lstStyle/>
          <a:p>
            <a:r>
              <a:rPr kumimoji="1" lang="ja-JP" altLang="en-US" dirty="0"/>
              <a:t>マスター タイトルの書式設定</a:t>
            </a:r>
          </a:p>
        </p:txBody>
      </p:sp>
      <p:sp>
        <p:nvSpPr>
          <p:cNvPr id="3" name="コンテンツ プレースホルダー 2">
            <a:extLst>
              <a:ext uri="{FF2B5EF4-FFF2-40B4-BE49-F238E27FC236}">
                <a16:creationId xmlns:a16="http://schemas.microsoft.com/office/drawing/2014/main" id="{8CBDD20D-EE88-E5C8-0B0F-8878CC3B3A8C}"/>
              </a:ext>
            </a:extLst>
          </p:cNvPr>
          <p:cNvSpPr>
            <a:spLocks noGrp="1"/>
          </p:cNvSpPr>
          <p:nvPr>
            <p:ph idx="1"/>
          </p:nvPr>
        </p:nvSpPr>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3B84A121-71C7-7AFE-4B05-DED5638CB268}"/>
              </a:ext>
            </a:extLst>
          </p:cNvPr>
          <p:cNvSpPr>
            <a:spLocks noGrp="1"/>
          </p:cNvSpPr>
          <p:nvPr>
            <p:ph type="dt" sz="half" idx="10"/>
          </p:nvPr>
        </p:nvSpPr>
        <p:spPr/>
        <p:txBody>
          <a:bodyPr/>
          <a:lstStyle/>
          <a:p>
            <a:fld id="{CD297B16-901A-484C-9873-7CDB8B69DD21}" type="datetime1">
              <a:rPr kumimoji="1" lang="ja-JP" altLang="en-US" smtClean="0"/>
              <a:t>2026/1/26</a:t>
            </a:fld>
            <a:endParaRPr kumimoji="1" lang="ja-JP" altLang="en-US"/>
          </a:p>
        </p:txBody>
      </p:sp>
      <p:sp>
        <p:nvSpPr>
          <p:cNvPr id="5" name="フッター プレースホルダー 4">
            <a:extLst>
              <a:ext uri="{FF2B5EF4-FFF2-40B4-BE49-F238E27FC236}">
                <a16:creationId xmlns:a16="http://schemas.microsoft.com/office/drawing/2014/main" id="{9A3069DD-FEC7-A799-213E-D9A591FF203C}"/>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6" name="スライド番号プレースホルダー 5">
            <a:extLst>
              <a:ext uri="{FF2B5EF4-FFF2-40B4-BE49-F238E27FC236}">
                <a16:creationId xmlns:a16="http://schemas.microsoft.com/office/drawing/2014/main" id="{B7F16F74-CECD-324B-8BA2-63F398886DBC}"/>
              </a:ext>
            </a:extLst>
          </p:cNvPr>
          <p:cNvSpPr>
            <a:spLocks noGrp="1"/>
          </p:cNvSpPr>
          <p:nvPr>
            <p:ph type="sldNum" sz="quarter" idx="12"/>
          </p:nvPr>
        </p:nvSpPr>
        <p:spPr/>
        <p:txBody>
          <a:bodyPr/>
          <a:lstStyle/>
          <a:p>
            <a:fld id="{0BBE0287-43DB-437D-B11F-1EB0316429CF}" type="slidenum">
              <a:rPr kumimoji="1" lang="ja-JP" altLang="en-US" smtClean="0"/>
              <a:t>‹#›</a:t>
            </a:fld>
            <a:endParaRPr kumimoji="1" lang="ja-JP" altLang="en-US"/>
          </a:p>
        </p:txBody>
      </p:sp>
      <p:sp>
        <p:nvSpPr>
          <p:cNvPr id="9" name="正方形/長方形 8">
            <a:extLst>
              <a:ext uri="{FF2B5EF4-FFF2-40B4-BE49-F238E27FC236}">
                <a16:creationId xmlns:a16="http://schemas.microsoft.com/office/drawing/2014/main" id="{CAB2909A-8325-E2D6-99E2-8A49DD70946A}"/>
              </a:ext>
            </a:extLst>
          </p:cNvPr>
          <p:cNvSpPr/>
          <p:nvPr userDrawn="1"/>
        </p:nvSpPr>
        <p:spPr>
          <a:xfrm>
            <a:off x="317131" y="193567"/>
            <a:ext cx="98425" cy="47943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125555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F62B4E-D92A-7227-1D2C-8D2E9B47F0FA}"/>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97C4D57-359B-19A7-D358-E7544EB5A74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C2CBE6B8-C508-17A3-78B6-927EBF613071}"/>
              </a:ext>
            </a:extLst>
          </p:cNvPr>
          <p:cNvSpPr>
            <a:spLocks noGrp="1"/>
          </p:cNvSpPr>
          <p:nvPr>
            <p:ph type="dt" sz="half" idx="10"/>
          </p:nvPr>
        </p:nvSpPr>
        <p:spPr/>
        <p:txBody>
          <a:bodyPr/>
          <a:lstStyle/>
          <a:p>
            <a:fld id="{D52F2A70-A3CC-422F-8C42-390ADA652912}" type="datetime1">
              <a:rPr kumimoji="1" lang="ja-JP" altLang="en-US" smtClean="0"/>
              <a:t>2026/1/26</a:t>
            </a:fld>
            <a:endParaRPr kumimoji="1" lang="ja-JP" altLang="en-US"/>
          </a:p>
        </p:txBody>
      </p:sp>
      <p:sp>
        <p:nvSpPr>
          <p:cNvPr id="5" name="フッター プレースホルダー 4">
            <a:extLst>
              <a:ext uri="{FF2B5EF4-FFF2-40B4-BE49-F238E27FC236}">
                <a16:creationId xmlns:a16="http://schemas.microsoft.com/office/drawing/2014/main" id="{BAD74F9F-725C-9AA7-92CC-06E46D55315A}"/>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6" name="スライド番号プレースホルダー 5">
            <a:extLst>
              <a:ext uri="{FF2B5EF4-FFF2-40B4-BE49-F238E27FC236}">
                <a16:creationId xmlns:a16="http://schemas.microsoft.com/office/drawing/2014/main" id="{A84B32CB-95DC-80C7-76BA-B0DA886F5884}"/>
              </a:ext>
            </a:extLst>
          </p:cNvPr>
          <p:cNvSpPr>
            <a:spLocks noGrp="1"/>
          </p:cNvSpPr>
          <p:nvPr>
            <p:ph type="sldNum" sz="quarter" idx="12"/>
          </p:nvPr>
        </p:nvSpPr>
        <p:spPr/>
        <p:txBody>
          <a:bodyPr/>
          <a:lstStyle/>
          <a:p>
            <a:fld id="{0BBE0287-43DB-437D-B11F-1EB0316429CF}" type="slidenum">
              <a:rPr kumimoji="1" lang="ja-JP" altLang="en-US" smtClean="0"/>
              <a:t>‹#›</a:t>
            </a:fld>
            <a:endParaRPr kumimoji="1" lang="ja-JP" altLang="en-US"/>
          </a:p>
        </p:txBody>
      </p:sp>
    </p:spTree>
    <p:extLst>
      <p:ext uri="{BB962C8B-B14F-4D97-AF65-F5344CB8AC3E}">
        <p14:creationId xmlns:p14="http://schemas.microsoft.com/office/powerpoint/2010/main" val="3039343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2CCF7F-6B21-AABE-4A3A-32C0E0DAB6D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3EE7401-79AA-6407-F6F4-F52DE0425F96}"/>
              </a:ext>
            </a:extLst>
          </p:cNvPr>
          <p:cNvSpPr>
            <a:spLocks noGrp="1"/>
          </p:cNvSpPr>
          <p:nvPr>
            <p:ph sz="half" idx="1"/>
          </p:nvPr>
        </p:nvSpPr>
        <p:spPr>
          <a:xfrm>
            <a:off x="415556" y="1192378"/>
            <a:ext cx="5604244" cy="4984585"/>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コンテンツ プレースホルダー 3">
            <a:extLst>
              <a:ext uri="{FF2B5EF4-FFF2-40B4-BE49-F238E27FC236}">
                <a16:creationId xmlns:a16="http://schemas.microsoft.com/office/drawing/2014/main" id="{A4CBCA32-B42E-7ADA-2BF0-C8F7A8929AA7}"/>
              </a:ext>
            </a:extLst>
          </p:cNvPr>
          <p:cNvSpPr>
            <a:spLocks noGrp="1"/>
          </p:cNvSpPr>
          <p:nvPr>
            <p:ph sz="half" idx="2"/>
          </p:nvPr>
        </p:nvSpPr>
        <p:spPr>
          <a:xfrm>
            <a:off x="6172200" y="1192378"/>
            <a:ext cx="5604244" cy="4984585"/>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5" name="日付プレースホルダー 4">
            <a:extLst>
              <a:ext uri="{FF2B5EF4-FFF2-40B4-BE49-F238E27FC236}">
                <a16:creationId xmlns:a16="http://schemas.microsoft.com/office/drawing/2014/main" id="{11AFB7E5-A994-27FC-4E0E-2DB2D1D75FE0}"/>
              </a:ext>
            </a:extLst>
          </p:cNvPr>
          <p:cNvSpPr>
            <a:spLocks noGrp="1"/>
          </p:cNvSpPr>
          <p:nvPr>
            <p:ph type="dt" sz="half" idx="10"/>
          </p:nvPr>
        </p:nvSpPr>
        <p:spPr/>
        <p:txBody>
          <a:bodyPr/>
          <a:lstStyle/>
          <a:p>
            <a:fld id="{CC8D28A6-A960-4CF1-A923-3849CD6CE199}" type="datetime1">
              <a:rPr kumimoji="1" lang="ja-JP" altLang="en-US" smtClean="0"/>
              <a:t>2026/1/26</a:t>
            </a:fld>
            <a:endParaRPr kumimoji="1" lang="ja-JP" altLang="en-US"/>
          </a:p>
        </p:txBody>
      </p:sp>
      <p:sp>
        <p:nvSpPr>
          <p:cNvPr id="6" name="フッター プレースホルダー 5">
            <a:extLst>
              <a:ext uri="{FF2B5EF4-FFF2-40B4-BE49-F238E27FC236}">
                <a16:creationId xmlns:a16="http://schemas.microsoft.com/office/drawing/2014/main" id="{9CD6EF5B-1519-FCA3-6CDA-DAEA12226CCE}"/>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7" name="スライド番号プレースホルダー 6">
            <a:extLst>
              <a:ext uri="{FF2B5EF4-FFF2-40B4-BE49-F238E27FC236}">
                <a16:creationId xmlns:a16="http://schemas.microsoft.com/office/drawing/2014/main" id="{0A139E8E-7689-4FE1-426D-42CF0B456E2A}"/>
              </a:ext>
            </a:extLst>
          </p:cNvPr>
          <p:cNvSpPr>
            <a:spLocks noGrp="1"/>
          </p:cNvSpPr>
          <p:nvPr>
            <p:ph type="sldNum" sz="quarter" idx="12"/>
          </p:nvPr>
        </p:nvSpPr>
        <p:spPr/>
        <p:txBody>
          <a:bodyPr/>
          <a:lstStyle/>
          <a:p>
            <a:fld id="{0BBE0287-43DB-437D-B11F-1EB0316429CF}" type="slidenum">
              <a:rPr kumimoji="1" lang="ja-JP" altLang="en-US" smtClean="0"/>
              <a:t>‹#›</a:t>
            </a:fld>
            <a:endParaRPr kumimoji="1" lang="ja-JP" altLang="en-US"/>
          </a:p>
        </p:txBody>
      </p:sp>
      <p:sp>
        <p:nvSpPr>
          <p:cNvPr id="10" name="正方形/長方形 9">
            <a:extLst>
              <a:ext uri="{FF2B5EF4-FFF2-40B4-BE49-F238E27FC236}">
                <a16:creationId xmlns:a16="http://schemas.microsoft.com/office/drawing/2014/main" id="{4DBC0466-48D5-6A68-CEC0-A7BC799C6D89}"/>
              </a:ext>
            </a:extLst>
          </p:cNvPr>
          <p:cNvSpPr/>
          <p:nvPr userDrawn="1"/>
        </p:nvSpPr>
        <p:spPr>
          <a:xfrm>
            <a:off x="317131" y="193567"/>
            <a:ext cx="98425" cy="47943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744016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3C3ADE-495E-3145-30E9-92115C1151C6}"/>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2CF27AB-DECE-9D72-C5A8-EB253229CA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8AB80993-6316-D1A8-3A2F-023F0FAF92AC}"/>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C1AAF0A-2450-5040-48B5-8FB2BF5A5B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1F68294A-E667-0F5E-7E55-009E6A107B8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98F27F10-AA19-DB68-0C4F-D0B96939E351}"/>
              </a:ext>
            </a:extLst>
          </p:cNvPr>
          <p:cNvSpPr>
            <a:spLocks noGrp="1"/>
          </p:cNvSpPr>
          <p:nvPr>
            <p:ph type="dt" sz="half" idx="10"/>
          </p:nvPr>
        </p:nvSpPr>
        <p:spPr/>
        <p:txBody>
          <a:bodyPr/>
          <a:lstStyle/>
          <a:p>
            <a:fld id="{02E071C6-A785-40FE-86BE-F86A9AD39342}" type="datetime1">
              <a:rPr kumimoji="1" lang="ja-JP" altLang="en-US" smtClean="0"/>
              <a:t>2026/1/26</a:t>
            </a:fld>
            <a:endParaRPr kumimoji="1" lang="ja-JP" altLang="en-US"/>
          </a:p>
        </p:txBody>
      </p:sp>
      <p:sp>
        <p:nvSpPr>
          <p:cNvPr id="8" name="フッター プレースホルダー 7">
            <a:extLst>
              <a:ext uri="{FF2B5EF4-FFF2-40B4-BE49-F238E27FC236}">
                <a16:creationId xmlns:a16="http://schemas.microsoft.com/office/drawing/2014/main" id="{B318C964-4277-A92B-DB52-A90923816EA7}"/>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9" name="スライド番号プレースホルダー 8">
            <a:extLst>
              <a:ext uri="{FF2B5EF4-FFF2-40B4-BE49-F238E27FC236}">
                <a16:creationId xmlns:a16="http://schemas.microsoft.com/office/drawing/2014/main" id="{29E12B5A-1078-8B0C-20B9-2BAFB8E3EE78}"/>
              </a:ext>
            </a:extLst>
          </p:cNvPr>
          <p:cNvSpPr>
            <a:spLocks noGrp="1"/>
          </p:cNvSpPr>
          <p:nvPr>
            <p:ph type="sldNum" sz="quarter" idx="12"/>
          </p:nvPr>
        </p:nvSpPr>
        <p:spPr/>
        <p:txBody>
          <a:bodyPr/>
          <a:lstStyle/>
          <a:p>
            <a:fld id="{0BBE0287-43DB-437D-B11F-1EB0316429CF}" type="slidenum">
              <a:rPr kumimoji="1" lang="ja-JP" altLang="en-US" smtClean="0"/>
              <a:t>‹#›</a:t>
            </a:fld>
            <a:endParaRPr kumimoji="1" lang="ja-JP" altLang="en-US"/>
          </a:p>
        </p:txBody>
      </p:sp>
    </p:spTree>
    <p:extLst>
      <p:ext uri="{BB962C8B-B14F-4D97-AF65-F5344CB8AC3E}">
        <p14:creationId xmlns:p14="http://schemas.microsoft.com/office/powerpoint/2010/main" val="476983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49266D-A1B9-11B0-1351-614056E4BEC5}"/>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D2FB6181-6107-DC4B-897E-BD9362C26C35}"/>
              </a:ext>
            </a:extLst>
          </p:cNvPr>
          <p:cNvSpPr>
            <a:spLocks noGrp="1"/>
          </p:cNvSpPr>
          <p:nvPr>
            <p:ph type="dt" sz="half" idx="10"/>
          </p:nvPr>
        </p:nvSpPr>
        <p:spPr/>
        <p:txBody>
          <a:bodyPr/>
          <a:lstStyle/>
          <a:p>
            <a:fld id="{E1A4ED98-6F6A-47B5-8088-983C7587FC74}" type="datetime1">
              <a:rPr kumimoji="1" lang="ja-JP" altLang="en-US" smtClean="0"/>
              <a:t>2026/1/26</a:t>
            </a:fld>
            <a:endParaRPr kumimoji="1" lang="ja-JP" altLang="en-US"/>
          </a:p>
        </p:txBody>
      </p:sp>
      <p:sp>
        <p:nvSpPr>
          <p:cNvPr id="4" name="フッター プレースホルダー 3">
            <a:extLst>
              <a:ext uri="{FF2B5EF4-FFF2-40B4-BE49-F238E27FC236}">
                <a16:creationId xmlns:a16="http://schemas.microsoft.com/office/drawing/2014/main" id="{E21A3865-EF01-70D4-18E4-F05D1DC40880}"/>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5" name="スライド番号プレースホルダー 4">
            <a:extLst>
              <a:ext uri="{FF2B5EF4-FFF2-40B4-BE49-F238E27FC236}">
                <a16:creationId xmlns:a16="http://schemas.microsoft.com/office/drawing/2014/main" id="{11A765EC-776B-4A29-2746-BA74145869D0}"/>
              </a:ext>
            </a:extLst>
          </p:cNvPr>
          <p:cNvSpPr>
            <a:spLocks noGrp="1"/>
          </p:cNvSpPr>
          <p:nvPr>
            <p:ph type="sldNum" sz="quarter" idx="12"/>
          </p:nvPr>
        </p:nvSpPr>
        <p:spPr/>
        <p:txBody>
          <a:bodyPr/>
          <a:lstStyle/>
          <a:p>
            <a:fld id="{0BBE0287-43DB-437D-B11F-1EB0316429CF}" type="slidenum">
              <a:rPr kumimoji="1" lang="ja-JP" altLang="en-US" smtClean="0"/>
              <a:t>‹#›</a:t>
            </a:fld>
            <a:endParaRPr kumimoji="1" lang="ja-JP" altLang="en-US"/>
          </a:p>
        </p:txBody>
      </p:sp>
      <p:sp>
        <p:nvSpPr>
          <p:cNvPr id="8" name="正方形/長方形 7">
            <a:extLst>
              <a:ext uri="{FF2B5EF4-FFF2-40B4-BE49-F238E27FC236}">
                <a16:creationId xmlns:a16="http://schemas.microsoft.com/office/drawing/2014/main" id="{CA7C33C0-E8FC-971F-859D-5BBC07766AC9}"/>
              </a:ext>
            </a:extLst>
          </p:cNvPr>
          <p:cNvSpPr/>
          <p:nvPr userDrawn="1"/>
        </p:nvSpPr>
        <p:spPr>
          <a:xfrm>
            <a:off x="317131" y="193567"/>
            <a:ext cx="98425" cy="47943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189361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B6EE678-1C47-ABCE-EF60-3B8F4C2370F4}"/>
              </a:ext>
            </a:extLst>
          </p:cNvPr>
          <p:cNvSpPr>
            <a:spLocks noGrp="1"/>
          </p:cNvSpPr>
          <p:nvPr>
            <p:ph type="dt" sz="half" idx="10"/>
          </p:nvPr>
        </p:nvSpPr>
        <p:spPr/>
        <p:txBody>
          <a:bodyPr/>
          <a:lstStyle/>
          <a:p>
            <a:fld id="{2DA53E39-F2FD-47E8-A271-D3B10AF8F8AB}" type="datetime1">
              <a:rPr kumimoji="1" lang="ja-JP" altLang="en-US" smtClean="0"/>
              <a:t>2026/1/26</a:t>
            </a:fld>
            <a:endParaRPr kumimoji="1" lang="ja-JP" altLang="en-US"/>
          </a:p>
        </p:txBody>
      </p:sp>
      <p:sp>
        <p:nvSpPr>
          <p:cNvPr id="3" name="フッター プレースホルダー 2">
            <a:extLst>
              <a:ext uri="{FF2B5EF4-FFF2-40B4-BE49-F238E27FC236}">
                <a16:creationId xmlns:a16="http://schemas.microsoft.com/office/drawing/2014/main" id="{E3C1F5AF-688F-146A-A419-53C586740045}"/>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4" name="スライド番号プレースホルダー 3">
            <a:extLst>
              <a:ext uri="{FF2B5EF4-FFF2-40B4-BE49-F238E27FC236}">
                <a16:creationId xmlns:a16="http://schemas.microsoft.com/office/drawing/2014/main" id="{0343A7AC-F67B-AA84-5B3F-F17D3AD5B032}"/>
              </a:ext>
            </a:extLst>
          </p:cNvPr>
          <p:cNvSpPr>
            <a:spLocks noGrp="1"/>
          </p:cNvSpPr>
          <p:nvPr>
            <p:ph type="sldNum" sz="quarter" idx="12"/>
          </p:nvPr>
        </p:nvSpPr>
        <p:spPr/>
        <p:txBody>
          <a:bodyPr/>
          <a:lstStyle/>
          <a:p>
            <a:fld id="{0BBE0287-43DB-437D-B11F-1EB0316429CF}" type="slidenum">
              <a:rPr kumimoji="1" lang="ja-JP" altLang="en-US" smtClean="0"/>
              <a:t>‹#›</a:t>
            </a:fld>
            <a:endParaRPr kumimoji="1" lang="ja-JP" altLang="en-US"/>
          </a:p>
        </p:txBody>
      </p:sp>
    </p:spTree>
    <p:extLst>
      <p:ext uri="{BB962C8B-B14F-4D97-AF65-F5344CB8AC3E}">
        <p14:creationId xmlns:p14="http://schemas.microsoft.com/office/powerpoint/2010/main" val="1769399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35F58B-41F2-C699-1E48-0E105025026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166C5E0-4179-80AA-6ED4-D256B27BE3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21F7607D-ADE6-2819-1610-7A85FCE291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2A8C9FDB-A80B-0C87-B746-CA0233FDB04E}"/>
              </a:ext>
            </a:extLst>
          </p:cNvPr>
          <p:cNvSpPr>
            <a:spLocks noGrp="1"/>
          </p:cNvSpPr>
          <p:nvPr>
            <p:ph type="dt" sz="half" idx="10"/>
          </p:nvPr>
        </p:nvSpPr>
        <p:spPr/>
        <p:txBody>
          <a:bodyPr/>
          <a:lstStyle/>
          <a:p>
            <a:fld id="{0A8E465A-B893-48C2-80F8-7B278FCEE0C0}" type="datetime1">
              <a:rPr kumimoji="1" lang="ja-JP" altLang="en-US" smtClean="0"/>
              <a:t>2026/1/26</a:t>
            </a:fld>
            <a:endParaRPr kumimoji="1" lang="ja-JP" altLang="en-US"/>
          </a:p>
        </p:txBody>
      </p:sp>
      <p:sp>
        <p:nvSpPr>
          <p:cNvPr id="6" name="フッター プレースホルダー 5">
            <a:extLst>
              <a:ext uri="{FF2B5EF4-FFF2-40B4-BE49-F238E27FC236}">
                <a16:creationId xmlns:a16="http://schemas.microsoft.com/office/drawing/2014/main" id="{637DC941-17D9-B6C7-B316-19CFFCCDAE1B}"/>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7" name="スライド番号プレースホルダー 6">
            <a:extLst>
              <a:ext uri="{FF2B5EF4-FFF2-40B4-BE49-F238E27FC236}">
                <a16:creationId xmlns:a16="http://schemas.microsoft.com/office/drawing/2014/main" id="{48CC4D53-6AD6-FAAB-A8BB-593833299AF3}"/>
              </a:ext>
            </a:extLst>
          </p:cNvPr>
          <p:cNvSpPr>
            <a:spLocks noGrp="1"/>
          </p:cNvSpPr>
          <p:nvPr>
            <p:ph type="sldNum" sz="quarter" idx="12"/>
          </p:nvPr>
        </p:nvSpPr>
        <p:spPr/>
        <p:txBody>
          <a:bodyPr/>
          <a:lstStyle/>
          <a:p>
            <a:fld id="{0BBE0287-43DB-437D-B11F-1EB0316429CF}" type="slidenum">
              <a:rPr kumimoji="1" lang="ja-JP" altLang="en-US" smtClean="0"/>
              <a:t>‹#›</a:t>
            </a:fld>
            <a:endParaRPr kumimoji="1" lang="ja-JP" altLang="en-US"/>
          </a:p>
        </p:txBody>
      </p:sp>
    </p:spTree>
    <p:extLst>
      <p:ext uri="{BB962C8B-B14F-4D97-AF65-F5344CB8AC3E}">
        <p14:creationId xmlns:p14="http://schemas.microsoft.com/office/powerpoint/2010/main" val="612529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82F4AF-CF43-C242-BB5F-78C519828BF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08766A6E-E362-9F6E-051A-4E5FCF6EA4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04646354-D3CB-C2AC-E678-CED2079850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CD1CED8-DC24-9A38-4EA5-3DD8DF098927}"/>
              </a:ext>
            </a:extLst>
          </p:cNvPr>
          <p:cNvSpPr>
            <a:spLocks noGrp="1"/>
          </p:cNvSpPr>
          <p:nvPr>
            <p:ph type="dt" sz="half" idx="10"/>
          </p:nvPr>
        </p:nvSpPr>
        <p:spPr/>
        <p:txBody>
          <a:bodyPr/>
          <a:lstStyle/>
          <a:p>
            <a:fld id="{52BEFDA8-DC63-4F32-851B-3F443D8DECFB}" type="datetime1">
              <a:rPr kumimoji="1" lang="ja-JP" altLang="en-US" smtClean="0"/>
              <a:t>2026/1/26</a:t>
            </a:fld>
            <a:endParaRPr kumimoji="1" lang="ja-JP" altLang="en-US"/>
          </a:p>
        </p:txBody>
      </p:sp>
      <p:sp>
        <p:nvSpPr>
          <p:cNvPr id="6" name="フッター プレースホルダー 5">
            <a:extLst>
              <a:ext uri="{FF2B5EF4-FFF2-40B4-BE49-F238E27FC236}">
                <a16:creationId xmlns:a16="http://schemas.microsoft.com/office/drawing/2014/main" id="{521F9FC6-F906-7C25-DC4D-E25C3C0AE32C}"/>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7" name="スライド番号プレースホルダー 6">
            <a:extLst>
              <a:ext uri="{FF2B5EF4-FFF2-40B4-BE49-F238E27FC236}">
                <a16:creationId xmlns:a16="http://schemas.microsoft.com/office/drawing/2014/main" id="{502B3E7C-42F3-81F6-7180-941D6C6156D5}"/>
              </a:ext>
            </a:extLst>
          </p:cNvPr>
          <p:cNvSpPr>
            <a:spLocks noGrp="1"/>
          </p:cNvSpPr>
          <p:nvPr>
            <p:ph type="sldNum" sz="quarter" idx="12"/>
          </p:nvPr>
        </p:nvSpPr>
        <p:spPr/>
        <p:txBody>
          <a:bodyPr/>
          <a:lstStyle/>
          <a:p>
            <a:fld id="{0BBE0287-43DB-437D-B11F-1EB0316429CF}" type="slidenum">
              <a:rPr kumimoji="1" lang="ja-JP" altLang="en-US" smtClean="0"/>
              <a:t>‹#›</a:t>
            </a:fld>
            <a:endParaRPr kumimoji="1" lang="ja-JP" altLang="en-US"/>
          </a:p>
        </p:txBody>
      </p:sp>
    </p:spTree>
    <p:extLst>
      <p:ext uri="{BB962C8B-B14F-4D97-AF65-F5344CB8AC3E}">
        <p14:creationId xmlns:p14="http://schemas.microsoft.com/office/powerpoint/2010/main" val="1476268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8FAFC"/>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DF11457C-D660-7D29-F6F4-5BA31B82D8EF}"/>
              </a:ext>
            </a:extLst>
          </p:cNvPr>
          <p:cNvSpPr>
            <a:spLocks noGrp="1"/>
          </p:cNvSpPr>
          <p:nvPr>
            <p:ph type="title"/>
          </p:nvPr>
        </p:nvSpPr>
        <p:spPr>
          <a:xfrm>
            <a:off x="415556" y="193567"/>
            <a:ext cx="11360888" cy="479431"/>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6C314020-5EBF-5B84-2902-DBAAFA17DB4E}"/>
              </a:ext>
            </a:extLst>
          </p:cNvPr>
          <p:cNvSpPr>
            <a:spLocks noGrp="1"/>
          </p:cNvSpPr>
          <p:nvPr>
            <p:ph type="body" idx="1"/>
          </p:nvPr>
        </p:nvSpPr>
        <p:spPr>
          <a:xfrm>
            <a:off x="415556" y="1024128"/>
            <a:ext cx="11360888" cy="5054019"/>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B631021D-F00C-4B3E-7B08-89E56F5FD4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8512812-707E-437D-B416-9585DBECDAE7}" type="datetime1">
              <a:rPr kumimoji="1" lang="ja-JP" altLang="en-US" smtClean="0"/>
              <a:t>2026/1/26</a:t>
            </a:fld>
            <a:endParaRPr kumimoji="1" lang="ja-JP" altLang="en-US"/>
          </a:p>
        </p:txBody>
      </p:sp>
      <p:sp>
        <p:nvSpPr>
          <p:cNvPr id="5" name="フッター プレースホルダー 4">
            <a:extLst>
              <a:ext uri="{FF2B5EF4-FFF2-40B4-BE49-F238E27FC236}">
                <a16:creationId xmlns:a16="http://schemas.microsoft.com/office/drawing/2014/main" id="{8A03014C-46B3-A8F2-630A-C6A2BCD289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kumimoji="1" lang="en-US" altLang="ja-JP"/>
              <a:t>©2026 computer-basic team 7. All rights reserved.</a:t>
            </a:r>
            <a:endParaRPr kumimoji="1" lang="ja-JP" altLang="en-US"/>
          </a:p>
        </p:txBody>
      </p:sp>
      <p:sp>
        <p:nvSpPr>
          <p:cNvPr id="6" name="スライド番号プレースホルダー 5">
            <a:extLst>
              <a:ext uri="{FF2B5EF4-FFF2-40B4-BE49-F238E27FC236}">
                <a16:creationId xmlns:a16="http://schemas.microsoft.com/office/drawing/2014/main" id="{8D17962D-6352-346E-DEA6-1B5B122641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BBE0287-43DB-437D-B11F-1EB0316429CF}" type="slidenum">
              <a:rPr kumimoji="1" lang="ja-JP" altLang="en-US" smtClean="0"/>
              <a:t>‹#›</a:t>
            </a:fld>
            <a:endParaRPr kumimoji="1" lang="ja-JP" altLang="en-US"/>
          </a:p>
        </p:txBody>
      </p:sp>
    </p:spTree>
    <p:extLst>
      <p:ext uri="{BB962C8B-B14F-4D97-AF65-F5344CB8AC3E}">
        <p14:creationId xmlns:p14="http://schemas.microsoft.com/office/powerpoint/2010/main" val="35780821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hf hdr="0" dt="0"/>
  <p:txStyles>
    <p:titleStyle>
      <a:lvl1pPr algn="l" defTabSz="914400" rtl="0" eaLnBrk="1" latinLnBrk="0" hangingPunct="1">
        <a:lnSpc>
          <a:spcPct val="90000"/>
        </a:lnSpc>
        <a:spcBef>
          <a:spcPct val="0"/>
        </a:spcBef>
        <a:buNone/>
        <a:defRPr kumimoji="1"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夜空の星&#10;&#10;AI 生成コンテンツは誤りを含む可能性があります。">
            <a:extLst>
              <a:ext uri="{FF2B5EF4-FFF2-40B4-BE49-F238E27FC236}">
                <a16:creationId xmlns:a16="http://schemas.microsoft.com/office/drawing/2014/main" id="{5A184B1E-D28F-2A6D-6AB7-D3B639F14E2F}"/>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t="7751" b="7751"/>
          <a:stretch>
            <a:fillRect/>
          </a:stretch>
        </p:blipFill>
        <p:spPr>
          <a:xfrm>
            <a:off x="0" y="-1"/>
            <a:ext cx="12192000" cy="6858001"/>
          </a:xfrm>
          <a:prstGeom prst="rect">
            <a:avLst/>
          </a:prstGeom>
          <a:solidFill>
            <a:srgbClr val="000000"/>
          </a:solidFill>
          <a:ln>
            <a:noFill/>
          </a:ln>
        </p:spPr>
      </p:pic>
      <p:sp>
        <p:nvSpPr>
          <p:cNvPr id="10" name="正方形/長方形 9">
            <a:extLst>
              <a:ext uri="{FF2B5EF4-FFF2-40B4-BE49-F238E27FC236}">
                <a16:creationId xmlns:a16="http://schemas.microsoft.com/office/drawing/2014/main" id="{64D394D7-06FE-D55B-F307-8A86DBE81FD2}"/>
              </a:ext>
            </a:extLst>
          </p:cNvPr>
          <p:cNvSpPr>
            <a:spLocks noGrp="1" noRot="1" noMove="1" noResize="1" noEditPoints="1" noAdjustHandles="1" noChangeArrowheads="1" noChangeShapeType="1"/>
          </p:cNvSpPr>
          <p:nvPr/>
        </p:nvSpPr>
        <p:spPr>
          <a:xfrm>
            <a:off x="0" y="0"/>
            <a:ext cx="12192000" cy="6858000"/>
          </a:xfrm>
          <a:prstGeom prst="rect">
            <a:avLst/>
          </a:prstGeom>
          <a:solidFill>
            <a:srgbClr val="00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B73E9B4A-ADF2-ED90-21C5-E8D95C88D959}"/>
              </a:ext>
            </a:extLst>
          </p:cNvPr>
          <p:cNvSpPr txBox="1"/>
          <p:nvPr/>
        </p:nvSpPr>
        <p:spPr>
          <a:xfrm>
            <a:off x="2202486" y="1594138"/>
            <a:ext cx="7787028" cy="2646878"/>
          </a:xfrm>
          <a:prstGeom prst="rect">
            <a:avLst/>
          </a:prstGeom>
          <a:noFill/>
        </p:spPr>
        <p:txBody>
          <a:bodyPr wrap="square" rtlCol="0">
            <a:spAutoFit/>
          </a:bodyPr>
          <a:lstStyle/>
          <a:p>
            <a:pPr algn="ctr"/>
            <a:r>
              <a:rPr kumimoji="1" lang="en-US" altLang="ja-JP" sz="16600" b="1" dirty="0">
                <a:solidFill>
                  <a:schemeClr val="bg1"/>
                </a:solidFill>
                <a:latin typeface="Segoe UI Light" panose="020B0502040204020203" pitchFamily="34" charset="0"/>
                <a:cs typeface="Segoe UI Light" panose="020B0502040204020203" pitchFamily="34" charset="0"/>
              </a:rPr>
              <a:t>Co</a:t>
            </a:r>
            <a:r>
              <a:rPr kumimoji="1" lang="en-US" altLang="ja-JP" sz="16600" b="1" dirty="0">
                <a:solidFill>
                  <a:schemeClr val="accent1"/>
                </a:solidFill>
                <a:latin typeface="Segoe UI Light" panose="020B0502040204020203" pitchFamily="34" charset="0"/>
                <a:cs typeface="Segoe UI Light" panose="020B0502040204020203" pitchFamily="34" charset="0"/>
              </a:rPr>
              <a:t>-</a:t>
            </a:r>
            <a:r>
              <a:rPr kumimoji="1" lang="en-US" altLang="ja-JP" sz="16600" b="1" dirty="0">
                <a:solidFill>
                  <a:schemeClr val="bg1"/>
                </a:solidFill>
                <a:latin typeface="Segoe UI Light" panose="020B0502040204020203" pitchFamily="34" charset="0"/>
                <a:cs typeface="Segoe UI Light" panose="020B0502040204020203" pitchFamily="34" charset="0"/>
              </a:rPr>
              <a:t>Co</a:t>
            </a:r>
            <a:endParaRPr kumimoji="1" lang="ja-JP" altLang="en-US" sz="16600" b="1" dirty="0">
              <a:solidFill>
                <a:schemeClr val="bg1"/>
              </a:solidFill>
              <a:latin typeface="Segoe UI Light" panose="020B0502040204020203" pitchFamily="34" charset="0"/>
              <a:cs typeface="Segoe UI Light" panose="020B0502040204020203" pitchFamily="34" charset="0"/>
            </a:endParaRPr>
          </a:p>
        </p:txBody>
      </p:sp>
      <p:sp>
        <p:nvSpPr>
          <p:cNvPr id="11" name="テキスト ボックス 10">
            <a:extLst>
              <a:ext uri="{FF2B5EF4-FFF2-40B4-BE49-F238E27FC236}">
                <a16:creationId xmlns:a16="http://schemas.microsoft.com/office/drawing/2014/main" id="{CABFD612-4330-0B6E-AF45-280CDF2A0923}"/>
              </a:ext>
            </a:extLst>
          </p:cNvPr>
          <p:cNvSpPr txBox="1"/>
          <p:nvPr/>
        </p:nvSpPr>
        <p:spPr>
          <a:xfrm>
            <a:off x="2075543" y="1070918"/>
            <a:ext cx="8040914" cy="523220"/>
          </a:xfrm>
          <a:prstGeom prst="rect">
            <a:avLst/>
          </a:prstGeom>
          <a:noFill/>
        </p:spPr>
        <p:txBody>
          <a:bodyPr wrap="square" rtlCol="0">
            <a:spAutoFit/>
          </a:bodyPr>
          <a:lstStyle/>
          <a:p>
            <a:pPr algn="ctr"/>
            <a:r>
              <a:rPr kumimoji="1" lang="ja-JP" altLang="en-US" sz="2800" spc="300" dirty="0">
                <a:solidFill>
                  <a:schemeClr val="tx2">
                    <a:lumMod val="40000"/>
                    <a:lumOff val="60000"/>
                  </a:schemeClr>
                </a:solidFill>
              </a:rPr>
              <a:t>孤独な夜に寄り添うパートナーロボット</a:t>
            </a:r>
            <a:endParaRPr kumimoji="1" lang="ja-JP" altLang="en-US" sz="4400" spc="300" dirty="0">
              <a:solidFill>
                <a:schemeClr val="tx2">
                  <a:lumMod val="40000"/>
                  <a:lumOff val="60000"/>
                </a:schemeClr>
              </a:solidFill>
            </a:endParaRPr>
          </a:p>
        </p:txBody>
      </p:sp>
      <p:cxnSp>
        <p:nvCxnSpPr>
          <p:cNvPr id="13" name="直線コネクタ 12">
            <a:extLst>
              <a:ext uri="{FF2B5EF4-FFF2-40B4-BE49-F238E27FC236}">
                <a16:creationId xmlns:a16="http://schemas.microsoft.com/office/drawing/2014/main" id="{BCACA1C4-0E1F-42BE-6958-4459453D987A}"/>
              </a:ext>
            </a:extLst>
          </p:cNvPr>
          <p:cNvCxnSpPr/>
          <p:nvPr/>
        </p:nvCxnSpPr>
        <p:spPr>
          <a:xfrm>
            <a:off x="2438400" y="1704975"/>
            <a:ext cx="7315200" cy="0"/>
          </a:xfrm>
          <a:prstGeom prst="line">
            <a:avLst/>
          </a:prstGeom>
          <a:ln w="12700"/>
        </p:spPr>
        <p:style>
          <a:lnRef idx="2">
            <a:schemeClr val="accent6"/>
          </a:lnRef>
          <a:fillRef idx="0">
            <a:schemeClr val="accent6"/>
          </a:fillRef>
          <a:effectRef idx="1">
            <a:schemeClr val="accent6"/>
          </a:effectRef>
          <a:fontRef idx="minor">
            <a:schemeClr val="tx1"/>
          </a:fontRef>
        </p:style>
      </p:cxnSp>
      <p:sp>
        <p:nvSpPr>
          <p:cNvPr id="14" name="テキスト ボックス 13">
            <a:extLst>
              <a:ext uri="{FF2B5EF4-FFF2-40B4-BE49-F238E27FC236}">
                <a16:creationId xmlns:a16="http://schemas.microsoft.com/office/drawing/2014/main" id="{A3174B93-D2FF-B2A6-BE28-052FE13BD28F}"/>
              </a:ext>
            </a:extLst>
          </p:cNvPr>
          <p:cNvSpPr txBox="1"/>
          <p:nvPr/>
        </p:nvSpPr>
        <p:spPr>
          <a:xfrm>
            <a:off x="2147887" y="4332803"/>
            <a:ext cx="7896226" cy="461665"/>
          </a:xfrm>
          <a:prstGeom prst="rect">
            <a:avLst/>
          </a:prstGeom>
          <a:noFill/>
        </p:spPr>
        <p:txBody>
          <a:bodyPr wrap="square" rtlCol="0">
            <a:spAutoFit/>
          </a:bodyPr>
          <a:lstStyle/>
          <a:p>
            <a:pPr algn="ctr"/>
            <a:r>
              <a:rPr kumimoji="1" lang="ja-JP" altLang="en-US" sz="2400" dirty="0">
                <a:solidFill>
                  <a:schemeClr val="tx2">
                    <a:lumMod val="40000"/>
                    <a:lumOff val="60000"/>
                  </a:schemeClr>
                </a:solidFill>
              </a:rPr>
              <a:t>寮生活における睡眠不足の</a:t>
            </a:r>
            <a:r>
              <a:rPr lang="ja-JP" altLang="en-US" sz="2400" dirty="0">
                <a:solidFill>
                  <a:schemeClr val="bg1"/>
                </a:solidFill>
              </a:rPr>
              <a:t>「隠れた原因」</a:t>
            </a:r>
            <a:r>
              <a:rPr lang="ja-JP" altLang="en-US" sz="2400" dirty="0">
                <a:solidFill>
                  <a:schemeClr val="tx2">
                    <a:lumMod val="40000"/>
                    <a:lumOff val="60000"/>
                  </a:schemeClr>
                </a:solidFill>
              </a:rPr>
              <a:t>を解決する</a:t>
            </a:r>
            <a:endParaRPr kumimoji="1" lang="ja-JP" altLang="en-US" sz="2400" dirty="0">
              <a:solidFill>
                <a:schemeClr val="tx2">
                  <a:lumMod val="40000"/>
                  <a:lumOff val="60000"/>
                </a:schemeClr>
              </a:solidFill>
            </a:endParaRPr>
          </a:p>
        </p:txBody>
      </p:sp>
      <p:sp>
        <p:nvSpPr>
          <p:cNvPr id="15" name="正方形/長方形 14">
            <a:extLst>
              <a:ext uri="{FF2B5EF4-FFF2-40B4-BE49-F238E27FC236}">
                <a16:creationId xmlns:a16="http://schemas.microsoft.com/office/drawing/2014/main" id="{617D7ED3-CD01-8D7B-F178-2FE65A9DAA2E}"/>
              </a:ext>
            </a:extLst>
          </p:cNvPr>
          <p:cNvSpPr/>
          <p:nvPr/>
        </p:nvSpPr>
        <p:spPr>
          <a:xfrm>
            <a:off x="0" y="5295900"/>
            <a:ext cx="12192000" cy="1562100"/>
          </a:xfrm>
          <a:prstGeom prst="rect">
            <a:avLst/>
          </a:prstGeom>
          <a:solidFill>
            <a:schemeClr val="tx1"/>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dirty="0"/>
          </a:p>
        </p:txBody>
      </p:sp>
      <p:sp>
        <p:nvSpPr>
          <p:cNvPr id="16" name="テキスト ボックス 15">
            <a:extLst>
              <a:ext uri="{FF2B5EF4-FFF2-40B4-BE49-F238E27FC236}">
                <a16:creationId xmlns:a16="http://schemas.microsoft.com/office/drawing/2014/main" id="{BDA9FF9D-EC9D-FC81-7BD4-590CEAC57717}"/>
              </a:ext>
            </a:extLst>
          </p:cNvPr>
          <p:cNvSpPr txBox="1"/>
          <p:nvPr/>
        </p:nvSpPr>
        <p:spPr>
          <a:xfrm>
            <a:off x="476249" y="5602416"/>
            <a:ext cx="5191126" cy="369332"/>
          </a:xfrm>
          <a:prstGeom prst="rect">
            <a:avLst/>
          </a:prstGeom>
          <a:noFill/>
        </p:spPr>
        <p:txBody>
          <a:bodyPr wrap="square" rtlCol="0">
            <a:spAutoFit/>
          </a:bodyPr>
          <a:lstStyle/>
          <a:p>
            <a:r>
              <a:rPr kumimoji="1" lang="en-US" altLang="ja-JP" dirty="0">
                <a:solidFill>
                  <a:schemeClr val="bg2"/>
                </a:solidFill>
              </a:rPr>
              <a:t>Dept. of Control and Computer Engineering</a:t>
            </a:r>
            <a:endParaRPr kumimoji="1" lang="ja-JP" altLang="en-US" dirty="0">
              <a:solidFill>
                <a:schemeClr val="bg2"/>
              </a:solidFill>
            </a:endParaRPr>
          </a:p>
        </p:txBody>
      </p:sp>
      <p:sp>
        <p:nvSpPr>
          <p:cNvPr id="17" name="テキスト ボックス 16">
            <a:extLst>
              <a:ext uri="{FF2B5EF4-FFF2-40B4-BE49-F238E27FC236}">
                <a16:creationId xmlns:a16="http://schemas.microsoft.com/office/drawing/2014/main" id="{BC0E5229-B863-3357-0E72-931B893F8D4E}"/>
              </a:ext>
            </a:extLst>
          </p:cNvPr>
          <p:cNvSpPr txBox="1"/>
          <p:nvPr/>
        </p:nvSpPr>
        <p:spPr>
          <a:xfrm>
            <a:off x="476249" y="5977235"/>
            <a:ext cx="5191126" cy="461665"/>
          </a:xfrm>
          <a:prstGeom prst="rect">
            <a:avLst/>
          </a:prstGeom>
          <a:noFill/>
        </p:spPr>
        <p:txBody>
          <a:bodyPr wrap="square" rtlCol="0">
            <a:spAutoFit/>
          </a:bodyPr>
          <a:lstStyle/>
          <a:p>
            <a:r>
              <a:rPr kumimoji="1" lang="ja-JP" altLang="en-US" sz="2400" b="1" spc="300" dirty="0">
                <a:solidFill>
                  <a:schemeClr val="bg1"/>
                </a:solidFill>
              </a:rPr>
              <a:t>制御情報工学科 </a:t>
            </a:r>
            <a:r>
              <a:rPr kumimoji="1" lang="en-US" altLang="ja-JP" sz="2400" b="1" spc="300" dirty="0">
                <a:solidFill>
                  <a:schemeClr val="bg1"/>
                </a:solidFill>
              </a:rPr>
              <a:t>1</a:t>
            </a:r>
            <a:r>
              <a:rPr kumimoji="1" lang="ja-JP" altLang="en-US" sz="2400" b="1" spc="300" dirty="0">
                <a:solidFill>
                  <a:schemeClr val="bg1"/>
                </a:solidFill>
              </a:rPr>
              <a:t>年 </a:t>
            </a:r>
            <a:r>
              <a:rPr kumimoji="1" lang="en-US" altLang="ja-JP" sz="2400" b="1" spc="300" dirty="0">
                <a:solidFill>
                  <a:schemeClr val="bg1"/>
                </a:solidFill>
              </a:rPr>
              <a:t>7</a:t>
            </a:r>
            <a:r>
              <a:rPr kumimoji="1" lang="ja-JP" altLang="en-US" sz="2400" b="1" spc="300" dirty="0">
                <a:solidFill>
                  <a:schemeClr val="bg1"/>
                </a:solidFill>
              </a:rPr>
              <a:t>班</a:t>
            </a:r>
          </a:p>
        </p:txBody>
      </p:sp>
      <p:sp>
        <p:nvSpPr>
          <p:cNvPr id="18" name="テキスト ボックス 17">
            <a:extLst>
              <a:ext uri="{FF2B5EF4-FFF2-40B4-BE49-F238E27FC236}">
                <a16:creationId xmlns:a16="http://schemas.microsoft.com/office/drawing/2014/main" id="{DDCDF6E7-521C-0571-B80F-42C69297A832}"/>
              </a:ext>
            </a:extLst>
          </p:cNvPr>
          <p:cNvSpPr txBox="1"/>
          <p:nvPr/>
        </p:nvSpPr>
        <p:spPr>
          <a:xfrm>
            <a:off x="6143624" y="6008012"/>
            <a:ext cx="5572127" cy="400110"/>
          </a:xfrm>
          <a:prstGeom prst="rect">
            <a:avLst/>
          </a:prstGeom>
          <a:noFill/>
        </p:spPr>
        <p:txBody>
          <a:bodyPr wrap="square" rtlCol="0" anchor="ctr">
            <a:spAutoFit/>
          </a:bodyPr>
          <a:lstStyle/>
          <a:p>
            <a:pPr algn="ctr"/>
            <a:r>
              <a:rPr kumimoji="1" lang="ja-JP" altLang="en-US" sz="2000" dirty="0">
                <a:solidFill>
                  <a:schemeClr val="bg2"/>
                </a:solidFill>
              </a:rPr>
              <a:t>清水 晴大郎　</a:t>
            </a:r>
            <a:r>
              <a:rPr kumimoji="1" lang="ja-JP" altLang="en-US" sz="2000" dirty="0">
                <a:solidFill>
                  <a:schemeClr val="tx2"/>
                </a:solidFill>
              </a:rPr>
              <a:t>｜</a:t>
            </a:r>
            <a:r>
              <a:rPr kumimoji="1" lang="ja-JP" altLang="en-US" sz="2000" dirty="0">
                <a:solidFill>
                  <a:schemeClr val="bg2"/>
                </a:solidFill>
              </a:rPr>
              <a:t>　下山 陽音　</a:t>
            </a:r>
            <a:r>
              <a:rPr kumimoji="1" lang="ja-JP" altLang="en-US" sz="2000" dirty="0">
                <a:solidFill>
                  <a:schemeClr val="tx2"/>
                </a:solidFill>
              </a:rPr>
              <a:t>｜</a:t>
            </a:r>
            <a:r>
              <a:rPr kumimoji="1" lang="ja-JP" altLang="en-US" sz="2000" dirty="0">
                <a:solidFill>
                  <a:schemeClr val="bg2"/>
                </a:solidFill>
              </a:rPr>
              <a:t>　鈴木 大騎　</a:t>
            </a:r>
          </a:p>
        </p:txBody>
      </p:sp>
    </p:spTree>
    <p:extLst>
      <p:ext uri="{BB962C8B-B14F-4D97-AF65-F5344CB8AC3E}">
        <p14:creationId xmlns:p14="http://schemas.microsoft.com/office/powerpoint/2010/main" val="623778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F5FEC9-C477-4415-8AF8-1CD323883EC7}"/>
              </a:ext>
            </a:extLst>
          </p:cNvPr>
          <p:cNvSpPr>
            <a:spLocks noGrp="1"/>
          </p:cNvSpPr>
          <p:nvPr>
            <p:ph type="title"/>
          </p:nvPr>
        </p:nvSpPr>
        <p:spPr/>
        <p:txBody>
          <a:bodyPr>
            <a:normAutofit fontScale="90000"/>
          </a:bodyPr>
          <a:lstStyle/>
          <a:p>
            <a:r>
              <a:rPr lang="ja-JP" altLang="en-US" dirty="0"/>
              <a:t>なぜ必要なのか</a:t>
            </a:r>
            <a:endParaRPr kumimoji="1" lang="ja-JP" altLang="en-US" dirty="0"/>
          </a:p>
        </p:txBody>
      </p:sp>
      <p:graphicFrame>
        <p:nvGraphicFramePr>
          <p:cNvPr id="13" name="コンテンツ プレースホルダー 12">
            <a:extLst>
              <a:ext uri="{FF2B5EF4-FFF2-40B4-BE49-F238E27FC236}">
                <a16:creationId xmlns:a16="http://schemas.microsoft.com/office/drawing/2014/main" id="{2B92A147-EB47-1FC0-02AA-841A66FBD1AD}"/>
              </a:ext>
            </a:extLst>
          </p:cNvPr>
          <p:cNvGraphicFramePr>
            <a:graphicFrameLocks noGrp="1"/>
          </p:cNvGraphicFramePr>
          <p:nvPr>
            <p:ph sz="half" idx="1"/>
            <p:extLst>
              <p:ext uri="{D42A27DB-BD31-4B8C-83A1-F6EECF244321}">
                <p14:modId xmlns:p14="http://schemas.microsoft.com/office/powerpoint/2010/main" val="2852732637"/>
              </p:ext>
            </p:extLst>
          </p:nvPr>
        </p:nvGraphicFramePr>
        <p:xfrm>
          <a:off x="415555" y="1253331"/>
          <a:ext cx="5026953" cy="4351338"/>
        </p:xfrm>
        <a:graphic>
          <a:graphicData uri="http://schemas.openxmlformats.org/drawingml/2006/chart">
            <c:chart xmlns:c="http://schemas.openxmlformats.org/drawingml/2006/chart" xmlns:r="http://schemas.openxmlformats.org/officeDocument/2006/relationships" r:id="rId3"/>
          </a:graphicData>
        </a:graphic>
      </p:graphicFrame>
      <p:sp>
        <p:nvSpPr>
          <p:cNvPr id="10" name="コンテンツ プレースホルダー 9">
            <a:extLst>
              <a:ext uri="{FF2B5EF4-FFF2-40B4-BE49-F238E27FC236}">
                <a16:creationId xmlns:a16="http://schemas.microsoft.com/office/drawing/2014/main" id="{95993FB1-DA1A-F16B-7F1C-10CA22147024}"/>
              </a:ext>
            </a:extLst>
          </p:cNvPr>
          <p:cNvSpPr>
            <a:spLocks noGrp="1"/>
          </p:cNvSpPr>
          <p:nvPr>
            <p:ph sz="half" idx="2"/>
          </p:nvPr>
        </p:nvSpPr>
        <p:spPr>
          <a:xfrm>
            <a:off x="5442506" y="1629172"/>
            <a:ext cx="6333935" cy="4351338"/>
          </a:xfrm>
        </p:spPr>
        <p:txBody>
          <a:bodyPr>
            <a:normAutofit/>
          </a:bodyPr>
          <a:lstStyle/>
          <a:p>
            <a:pPr marL="0" indent="0" algn="ctr">
              <a:buNone/>
            </a:pPr>
            <a:r>
              <a:rPr lang="en-US" altLang="ja-JP" sz="13800" b="1" dirty="0">
                <a:solidFill>
                  <a:schemeClr val="accent1"/>
                </a:solidFill>
              </a:rPr>
              <a:t>10%</a:t>
            </a:r>
          </a:p>
          <a:p>
            <a:pPr marL="0" indent="0">
              <a:buNone/>
            </a:pPr>
            <a:r>
              <a:rPr lang="ja-JP" altLang="en-US" sz="3200" b="1" dirty="0">
                <a:latin typeface="+mn-ea"/>
              </a:rPr>
              <a:t>約</a:t>
            </a:r>
            <a:r>
              <a:rPr lang="en-US" altLang="ja-JP" sz="3200" b="1" dirty="0">
                <a:latin typeface="+mn-ea"/>
              </a:rPr>
              <a:t>10%</a:t>
            </a:r>
            <a:r>
              <a:rPr lang="ja-JP" altLang="en-US" sz="3200" b="1" dirty="0">
                <a:latin typeface="+mn-ea"/>
              </a:rPr>
              <a:t>が</a:t>
            </a:r>
            <a:endParaRPr lang="en-US" altLang="ja-JP" sz="3200" b="1" dirty="0">
              <a:latin typeface="+mn-ea"/>
            </a:endParaRPr>
          </a:p>
          <a:p>
            <a:pPr marL="0" indent="0">
              <a:buNone/>
            </a:pPr>
            <a:r>
              <a:rPr lang="ja-JP" altLang="en-US" sz="3200" b="1" u="sng" dirty="0">
                <a:latin typeface="+mn-ea"/>
              </a:rPr>
              <a:t>「寂しさ」</a:t>
            </a:r>
            <a:r>
              <a:rPr lang="ja-JP" altLang="en-US" sz="3200" b="1" dirty="0">
                <a:latin typeface="+mn-ea"/>
              </a:rPr>
              <a:t>で眠れない</a:t>
            </a:r>
            <a:endParaRPr lang="en-US" altLang="ja-JP" sz="3200" b="1" dirty="0">
              <a:latin typeface="+mn-ea"/>
            </a:endParaRPr>
          </a:p>
          <a:p>
            <a:pPr marL="0" indent="0">
              <a:buNone/>
            </a:pPr>
            <a:endParaRPr lang="en-US" altLang="ja-JP" sz="2000" dirty="0">
              <a:latin typeface="+mn-ea"/>
            </a:endParaRPr>
          </a:p>
          <a:p>
            <a:pPr marL="0" indent="0">
              <a:buNone/>
            </a:pPr>
            <a:r>
              <a:rPr lang="en-US" altLang="ja-JP" sz="2000" dirty="0">
                <a:latin typeface="+mn-ea"/>
              </a:rPr>
              <a:t>S1</a:t>
            </a:r>
            <a:r>
              <a:rPr lang="ja-JP" altLang="en-US" sz="2000" dirty="0">
                <a:latin typeface="+mn-ea"/>
              </a:rPr>
              <a:t>を除く沼津高専</a:t>
            </a:r>
            <a:r>
              <a:rPr lang="en-US" altLang="ja-JP" sz="2000" dirty="0">
                <a:latin typeface="+mn-ea"/>
              </a:rPr>
              <a:t>1</a:t>
            </a:r>
            <a:r>
              <a:rPr lang="ja-JP" altLang="en-US" sz="2000" dirty="0">
                <a:latin typeface="+mn-ea"/>
              </a:rPr>
              <a:t>年生を対象とした独自アンケート</a:t>
            </a:r>
            <a:r>
              <a:rPr lang="en-US" altLang="ja-JP" sz="2000" dirty="0">
                <a:latin typeface="+mn-ea"/>
              </a:rPr>
              <a:t>(n=30)</a:t>
            </a:r>
            <a:r>
              <a:rPr lang="ja-JP" altLang="en-US" sz="2000" dirty="0">
                <a:latin typeface="+mn-ea"/>
              </a:rPr>
              <a:t>の結果</a:t>
            </a:r>
            <a:endParaRPr lang="en-US" altLang="ja-JP" sz="2000" dirty="0">
              <a:latin typeface="+mn-ea"/>
            </a:endParaRPr>
          </a:p>
        </p:txBody>
      </p:sp>
      <p:sp>
        <p:nvSpPr>
          <p:cNvPr id="4" name="フッター プレースホルダー 3">
            <a:extLst>
              <a:ext uri="{FF2B5EF4-FFF2-40B4-BE49-F238E27FC236}">
                <a16:creationId xmlns:a16="http://schemas.microsoft.com/office/drawing/2014/main" id="{87E23DDD-F21D-4DD0-E98C-023622D288F0}"/>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5" name="スライド番号プレースホルダー 4">
            <a:extLst>
              <a:ext uri="{FF2B5EF4-FFF2-40B4-BE49-F238E27FC236}">
                <a16:creationId xmlns:a16="http://schemas.microsoft.com/office/drawing/2014/main" id="{6CCC8177-5D29-E1D9-21C5-5F1D729DA833}"/>
              </a:ext>
            </a:extLst>
          </p:cNvPr>
          <p:cNvSpPr>
            <a:spLocks noGrp="1"/>
          </p:cNvSpPr>
          <p:nvPr>
            <p:ph type="sldNum" sz="quarter" idx="12"/>
          </p:nvPr>
        </p:nvSpPr>
        <p:spPr/>
        <p:txBody>
          <a:bodyPr/>
          <a:lstStyle/>
          <a:p>
            <a:fld id="{0BBE0287-43DB-437D-B11F-1EB0316429CF}" type="slidenum">
              <a:rPr kumimoji="1" lang="ja-JP" altLang="en-US" smtClean="0"/>
              <a:t>2</a:t>
            </a:fld>
            <a:endParaRPr kumimoji="1" lang="ja-JP" altLang="en-US"/>
          </a:p>
        </p:txBody>
      </p:sp>
      <p:sp>
        <p:nvSpPr>
          <p:cNvPr id="14" name="テキスト ボックス 13">
            <a:extLst>
              <a:ext uri="{FF2B5EF4-FFF2-40B4-BE49-F238E27FC236}">
                <a16:creationId xmlns:a16="http://schemas.microsoft.com/office/drawing/2014/main" id="{3468F12D-4574-B02B-090A-37C5E1120D1D}"/>
              </a:ext>
            </a:extLst>
          </p:cNvPr>
          <p:cNvSpPr txBox="1"/>
          <p:nvPr/>
        </p:nvSpPr>
        <p:spPr>
          <a:xfrm>
            <a:off x="1890272" y="3244334"/>
            <a:ext cx="2077517" cy="369332"/>
          </a:xfrm>
          <a:prstGeom prst="rect">
            <a:avLst/>
          </a:prstGeom>
          <a:noFill/>
        </p:spPr>
        <p:txBody>
          <a:bodyPr wrap="square" rtlCol="0">
            <a:spAutoFit/>
          </a:bodyPr>
          <a:lstStyle/>
          <a:p>
            <a:pPr algn="ctr"/>
            <a:r>
              <a:rPr lang="ja-JP" altLang="en-US" b="1" dirty="0">
                <a:solidFill>
                  <a:schemeClr val="tx2"/>
                </a:solidFill>
              </a:rPr>
              <a:t>眠くなる原因</a:t>
            </a:r>
            <a:endParaRPr lang="en-US" altLang="ja-JP" b="1" dirty="0">
              <a:solidFill>
                <a:schemeClr val="tx2"/>
              </a:solidFill>
            </a:endParaRPr>
          </a:p>
        </p:txBody>
      </p:sp>
    </p:spTree>
    <p:extLst>
      <p:ext uri="{BB962C8B-B14F-4D97-AF65-F5344CB8AC3E}">
        <p14:creationId xmlns:p14="http://schemas.microsoft.com/office/powerpoint/2010/main" val="26209407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AFC"/>
        </a:solidFill>
        <a:effectLst/>
      </p:bgPr>
    </p:bg>
    <p:spTree>
      <p:nvGrpSpPr>
        <p:cNvPr id="1" name=""/>
        <p:cNvGrpSpPr/>
        <p:nvPr/>
      </p:nvGrpSpPr>
      <p:grpSpPr>
        <a:xfrm>
          <a:off x="0" y="0"/>
          <a:ext cx="0" cy="0"/>
          <a:chOff x="0" y="0"/>
          <a:chExt cx="0" cy="0"/>
        </a:xfrm>
      </p:grpSpPr>
      <p:sp>
        <p:nvSpPr>
          <p:cNvPr id="21" name="正方形/長方形 20">
            <a:extLst>
              <a:ext uri="{FF2B5EF4-FFF2-40B4-BE49-F238E27FC236}">
                <a16:creationId xmlns:a16="http://schemas.microsoft.com/office/drawing/2014/main" id="{A321851E-598B-C973-08E9-4C17234A95EB}"/>
              </a:ext>
            </a:extLst>
          </p:cNvPr>
          <p:cNvSpPr>
            <a:spLocks noGrp="1" noRot="1" noMove="1" noResize="1" noEditPoints="1" noAdjustHandles="1" noChangeArrowheads="1" noChangeShapeType="1"/>
          </p:cNvSpPr>
          <p:nvPr/>
        </p:nvSpPr>
        <p:spPr>
          <a:xfrm>
            <a:off x="6052350" y="1191015"/>
            <a:ext cx="5503469" cy="5082537"/>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a:extLst>
              <a:ext uri="{FF2B5EF4-FFF2-40B4-BE49-F238E27FC236}">
                <a16:creationId xmlns:a16="http://schemas.microsoft.com/office/drawing/2014/main" id="{3AC63C49-0E7C-F725-E371-2C83BA9D36C4}"/>
              </a:ext>
            </a:extLst>
          </p:cNvPr>
          <p:cNvSpPr>
            <a:spLocks noGrp="1" noRot="1" noMove="1" noResize="1" noEditPoints="1" noAdjustHandles="1" noChangeArrowheads="1" noChangeShapeType="1"/>
          </p:cNvSpPr>
          <p:nvPr/>
        </p:nvSpPr>
        <p:spPr>
          <a:xfrm>
            <a:off x="548881" y="1191015"/>
            <a:ext cx="5503469" cy="5082537"/>
          </a:xfrm>
          <a:prstGeom prst="rect">
            <a:avLst/>
          </a:prstGeom>
          <a:solidFill>
            <a:srgbClr val="F4F0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6BEC021-2E73-C158-19B3-D5E5E54AB580}"/>
              </a:ext>
            </a:extLst>
          </p:cNvPr>
          <p:cNvSpPr>
            <a:spLocks noGrp="1"/>
          </p:cNvSpPr>
          <p:nvPr>
            <p:ph type="title"/>
          </p:nvPr>
        </p:nvSpPr>
        <p:spPr/>
        <p:txBody>
          <a:bodyPr>
            <a:normAutofit fontScale="90000"/>
          </a:bodyPr>
          <a:lstStyle/>
          <a:p>
            <a:r>
              <a:rPr kumimoji="1" lang="ja-JP" altLang="en-US" dirty="0"/>
              <a:t>目指す姿と現状</a:t>
            </a:r>
          </a:p>
        </p:txBody>
      </p:sp>
      <p:pic>
        <p:nvPicPr>
          <p:cNvPr id="15" name="コンテンツ プレースホルダー 14" descr="動物, 屋内, 哺乳類, 座る が含まれている画像&#10;&#10;AI 生成コンテンツは誤りを含む可能性があります。">
            <a:extLst>
              <a:ext uri="{FF2B5EF4-FFF2-40B4-BE49-F238E27FC236}">
                <a16:creationId xmlns:a16="http://schemas.microsoft.com/office/drawing/2014/main" id="{79963D44-B87D-42F9-BA69-3916DA25F6EA}"/>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48173" y="1584722"/>
            <a:ext cx="4671872" cy="3114581"/>
          </a:xfrm>
        </p:spPr>
      </p:pic>
      <p:pic>
        <p:nvPicPr>
          <p:cNvPr id="17" name="コンテンツ プレースホルダー 16" descr="回路 が含まれている画像&#10;&#10;AI 生成コンテンツは誤りを含む可能性があります。">
            <a:extLst>
              <a:ext uri="{FF2B5EF4-FFF2-40B4-BE49-F238E27FC236}">
                <a16:creationId xmlns:a16="http://schemas.microsoft.com/office/drawing/2014/main" id="{421E3B60-1C87-D728-A19C-AD0445F96151}"/>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l="6019" t="3818" r="11378" b="22780"/>
          <a:stretch>
            <a:fillRect/>
          </a:stretch>
        </p:blipFill>
        <p:spPr>
          <a:xfrm>
            <a:off x="6471956" y="1584722"/>
            <a:ext cx="4668065" cy="3114582"/>
          </a:xfrm>
        </p:spPr>
      </p:pic>
      <p:sp>
        <p:nvSpPr>
          <p:cNvPr id="5" name="フッター プレースホルダー 4">
            <a:extLst>
              <a:ext uri="{FF2B5EF4-FFF2-40B4-BE49-F238E27FC236}">
                <a16:creationId xmlns:a16="http://schemas.microsoft.com/office/drawing/2014/main" id="{86A62CB2-AB23-C62E-B985-73C2DEF13CAF}"/>
              </a:ext>
            </a:extLst>
          </p:cNvPr>
          <p:cNvSpPr>
            <a:spLocks noGrp="1"/>
          </p:cNvSpPr>
          <p:nvPr>
            <p:ph type="ftr" sz="quarter" idx="11"/>
          </p:nvPr>
        </p:nvSpPr>
        <p:spPr/>
        <p:txBody>
          <a:bodyPr/>
          <a:lstStyle/>
          <a:p>
            <a:r>
              <a:rPr kumimoji="1" lang="en-US" altLang="ja-JP" dirty="0"/>
              <a:t>©2026 computer-basic team 7. All rights reserved.</a:t>
            </a:r>
            <a:endParaRPr kumimoji="1" lang="ja-JP" altLang="en-US" dirty="0"/>
          </a:p>
        </p:txBody>
      </p:sp>
      <p:sp>
        <p:nvSpPr>
          <p:cNvPr id="6" name="スライド番号プレースホルダー 5">
            <a:extLst>
              <a:ext uri="{FF2B5EF4-FFF2-40B4-BE49-F238E27FC236}">
                <a16:creationId xmlns:a16="http://schemas.microsoft.com/office/drawing/2014/main" id="{F9D81CD0-E787-736F-2ED4-8FBD6981C765}"/>
              </a:ext>
            </a:extLst>
          </p:cNvPr>
          <p:cNvSpPr>
            <a:spLocks noGrp="1"/>
          </p:cNvSpPr>
          <p:nvPr>
            <p:ph type="sldNum" sz="quarter" idx="12"/>
          </p:nvPr>
        </p:nvSpPr>
        <p:spPr/>
        <p:txBody>
          <a:bodyPr/>
          <a:lstStyle/>
          <a:p>
            <a:fld id="{0BBE0287-43DB-437D-B11F-1EB0316429CF}" type="slidenum">
              <a:rPr kumimoji="1" lang="ja-JP" altLang="en-US" smtClean="0"/>
              <a:t>3</a:t>
            </a:fld>
            <a:endParaRPr kumimoji="1" lang="ja-JP" altLang="en-US" dirty="0"/>
          </a:p>
        </p:txBody>
      </p:sp>
      <p:sp>
        <p:nvSpPr>
          <p:cNvPr id="18" name="テキスト ボックス 17">
            <a:extLst>
              <a:ext uri="{FF2B5EF4-FFF2-40B4-BE49-F238E27FC236}">
                <a16:creationId xmlns:a16="http://schemas.microsoft.com/office/drawing/2014/main" id="{848D9938-533E-F8A0-548A-F8209F2E95E9}"/>
              </a:ext>
            </a:extLst>
          </p:cNvPr>
          <p:cNvSpPr txBox="1"/>
          <p:nvPr/>
        </p:nvSpPr>
        <p:spPr>
          <a:xfrm>
            <a:off x="1048173" y="4811613"/>
            <a:ext cx="4671872" cy="1169551"/>
          </a:xfrm>
          <a:prstGeom prst="rect">
            <a:avLst/>
          </a:prstGeom>
          <a:noFill/>
        </p:spPr>
        <p:txBody>
          <a:bodyPr wrap="square" rtlCol="0">
            <a:spAutoFit/>
          </a:bodyPr>
          <a:lstStyle/>
          <a:p>
            <a:pPr algn="ctr"/>
            <a:r>
              <a:rPr kumimoji="1" lang="ja-JP" altLang="en-US" sz="2400" b="1" dirty="0">
                <a:solidFill>
                  <a:schemeClr val="accent1"/>
                </a:solidFill>
              </a:rPr>
              <a:t>理想イメージ</a:t>
            </a:r>
            <a:endParaRPr lang="en-US" altLang="ja-JP" sz="2400" b="1" dirty="0">
              <a:solidFill>
                <a:schemeClr val="accent1"/>
              </a:solidFill>
            </a:endParaRPr>
          </a:p>
          <a:p>
            <a:pPr algn="ctr"/>
            <a:endParaRPr kumimoji="1" lang="en-US" altLang="ja-JP" sz="1000" b="1" dirty="0">
              <a:solidFill>
                <a:schemeClr val="accent1"/>
              </a:solidFill>
            </a:endParaRPr>
          </a:p>
          <a:p>
            <a:pPr algn="ctr"/>
            <a:r>
              <a:rPr kumimoji="1" lang="ja-JP" altLang="en-US" dirty="0"/>
              <a:t>柔らかい素材で包み込み</a:t>
            </a:r>
            <a:endParaRPr lang="en-US" altLang="ja-JP" dirty="0"/>
          </a:p>
          <a:p>
            <a:pPr algn="ctr"/>
            <a:r>
              <a:rPr kumimoji="1" lang="ja-JP" altLang="en-US" dirty="0"/>
              <a:t>視覚と触覚から癒やしを与える</a:t>
            </a:r>
            <a:endParaRPr kumimoji="1" lang="en-US" altLang="ja-JP" dirty="0"/>
          </a:p>
        </p:txBody>
      </p:sp>
      <p:sp>
        <p:nvSpPr>
          <p:cNvPr id="19" name="テキスト ボックス 18">
            <a:extLst>
              <a:ext uri="{FF2B5EF4-FFF2-40B4-BE49-F238E27FC236}">
                <a16:creationId xmlns:a16="http://schemas.microsoft.com/office/drawing/2014/main" id="{C0331CD1-2E76-B8D4-2EC9-1FB8974D3ECD}"/>
              </a:ext>
            </a:extLst>
          </p:cNvPr>
          <p:cNvSpPr txBox="1"/>
          <p:nvPr/>
        </p:nvSpPr>
        <p:spPr>
          <a:xfrm>
            <a:off x="6468149" y="4811613"/>
            <a:ext cx="4671872" cy="1461939"/>
          </a:xfrm>
          <a:prstGeom prst="rect">
            <a:avLst/>
          </a:prstGeom>
          <a:noFill/>
        </p:spPr>
        <p:txBody>
          <a:bodyPr wrap="square" rtlCol="0">
            <a:spAutoFit/>
          </a:bodyPr>
          <a:lstStyle/>
          <a:p>
            <a:pPr algn="ctr"/>
            <a:r>
              <a:rPr kumimoji="1" lang="ja-JP" altLang="en-US" sz="2400" b="1" dirty="0">
                <a:solidFill>
                  <a:schemeClr val="tx2"/>
                </a:solidFill>
              </a:rPr>
              <a:t>開発プロトタイプ</a:t>
            </a:r>
            <a:endParaRPr kumimoji="1" lang="en-US" altLang="ja-JP" sz="2400" b="1" dirty="0">
              <a:solidFill>
                <a:schemeClr val="tx2"/>
              </a:solidFill>
            </a:endParaRPr>
          </a:p>
          <a:p>
            <a:pPr algn="ctr"/>
            <a:endParaRPr kumimoji="1" lang="en-US" altLang="ja-JP" sz="1100" b="1" dirty="0">
              <a:solidFill>
                <a:schemeClr val="accent1"/>
              </a:solidFill>
            </a:endParaRPr>
          </a:p>
          <a:p>
            <a:pPr algn="ctr"/>
            <a:r>
              <a:rPr kumimoji="1" lang="en-US" altLang="ja-JP" dirty="0">
                <a:latin typeface="Noto Sans JP" panose="020B0200000000000000" pitchFamily="50" charset="-128"/>
                <a:ea typeface="Noto Sans JP" panose="020B0200000000000000" pitchFamily="50" charset="-128"/>
              </a:rPr>
              <a:t>EVOROBO 1</a:t>
            </a:r>
            <a:r>
              <a:rPr kumimoji="1" lang="ja-JP" altLang="en-US" dirty="0">
                <a:latin typeface="Noto Sans JP" panose="020B0200000000000000" pitchFamily="50" charset="-128"/>
                <a:ea typeface="Noto Sans JP" panose="020B0200000000000000" pitchFamily="50" charset="-128"/>
              </a:rPr>
              <a:t>号をベースに、</a:t>
            </a:r>
            <a:endParaRPr kumimoji="1" lang="en-US" altLang="ja-JP" dirty="0">
              <a:latin typeface="Noto Sans JP" panose="020B0200000000000000" pitchFamily="50" charset="-128"/>
              <a:ea typeface="Noto Sans JP" panose="020B0200000000000000" pitchFamily="50" charset="-128"/>
            </a:endParaRPr>
          </a:p>
          <a:p>
            <a:pPr algn="ctr"/>
            <a:r>
              <a:rPr kumimoji="1" lang="ja-JP" altLang="en-US" dirty="0">
                <a:latin typeface="Noto Sans JP" panose="020B0200000000000000" pitchFamily="50" charset="-128"/>
                <a:ea typeface="Noto Sans JP" panose="020B0200000000000000" pitchFamily="50" charset="-128"/>
              </a:rPr>
              <a:t>「寄り添う動作」の制御を実装した</a:t>
            </a:r>
            <a:r>
              <a:rPr kumimoji="1" lang="en-US" altLang="ja-JP" dirty="0">
                <a:latin typeface="Noto Sans JP" panose="020B0200000000000000" pitchFamily="50" charset="-128"/>
                <a:ea typeface="Noto Sans JP" panose="020B0200000000000000" pitchFamily="50" charset="-128"/>
              </a:rPr>
              <a:t>『EVOROBO 1A</a:t>
            </a:r>
            <a:r>
              <a:rPr kumimoji="1" lang="ja-JP" altLang="en-US" dirty="0">
                <a:latin typeface="Noto Sans JP" panose="020B0200000000000000" pitchFamily="50" charset="-128"/>
                <a:ea typeface="Noto Sans JP" panose="020B0200000000000000" pitchFamily="50" charset="-128"/>
              </a:rPr>
              <a:t>号</a:t>
            </a:r>
            <a:r>
              <a:rPr kumimoji="1" lang="en-US" altLang="ja-JP" dirty="0">
                <a:latin typeface="Noto Sans JP" panose="020B0200000000000000" pitchFamily="50" charset="-128"/>
                <a:ea typeface="Noto Sans JP" panose="020B0200000000000000" pitchFamily="50" charset="-128"/>
              </a:rPr>
              <a:t>』</a:t>
            </a:r>
          </a:p>
        </p:txBody>
      </p:sp>
      <p:sp>
        <p:nvSpPr>
          <p:cNvPr id="7" name="フッター プレースホルダー 4">
            <a:extLst>
              <a:ext uri="{FF2B5EF4-FFF2-40B4-BE49-F238E27FC236}">
                <a16:creationId xmlns:a16="http://schemas.microsoft.com/office/drawing/2014/main" id="{2FA3CE5D-2F5E-F149-47A5-CDB14F593031}"/>
              </a:ext>
            </a:extLst>
          </p:cNvPr>
          <p:cNvSpPr txBox="1">
            <a:spLocks/>
          </p:cNvSpPr>
          <p:nvPr/>
        </p:nvSpPr>
        <p:spPr>
          <a:xfrm>
            <a:off x="1048173" y="4436427"/>
            <a:ext cx="4671872" cy="262876"/>
          </a:xfrm>
          <a:prstGeom prst="rect">
            <a:avLst/>
          </a:prstGeom>
        </p:spPr>
        <p:txBody>
          <a:bodyPr vert="horz" lIns="91440" tIns="45720" rIns="91440" bIns="45720" rtlCol="0" anchor="ctr"/>
          <a:lstStyle>
            <a:defPPr>
              <a:defRPr lang="ja-JP"/>
            </a:defPPr>
            <a:lvl1pPr marL="0" algn="ctr" defTabSz="914400" rtl="0" eaLnBrk="1" latinLnBrk="0" hangingPunct="1">
              <a:defRPr kumimoji="1" sz="1200" kern="1200">
                <a:solidFill>
                  <a:schemeClr val="tx1">
                    <a:tint val="82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r>
              <a:rPr lang="en-US" altLang="ja-JP" sz="1050" dirty="0"/>
              <a:t>Generated by ChatGPT GPT-4o Image Generation (OpenAI DALL-E 3)</a:t>
            </a:r>
          </a:p>
        </p:txBody>
      </p:sp>
    </p:spTree>
    <p:extLst>
      <p:ext uri="{BB962C8B-B14F-4D97-AF65-F5344CB8AC3E}">
        <p14:creationId xmlns:p14="http://schemas.microsoft.com/office/powerpoint/2010/main" val="3823399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FE43DF-E369-3BBF-0BF8-590A2A9158BC}"/>
              </a:ext>
            </a:extLst>
          </p:cNvPr>
          <p:cNvSpPr>
            <a:spLocks noGrp="1"/>
          </p:cNvSpPr>
          <p:nvPr>
            <p:ph type="title"/>
          </p:nvPr>
        </p:nvSpPr>
        <p:spPr/>
        <p:txBody>
          <a:bodyPr>
            <a:normAutofit fontScale="90000"/>
          </a:bodyPr>
          <a:lstStyle/>
          <a:p>
            <a:r>
              <a:rPr kumimoji="1" lang="ja-JP" altLang="en-US" dirty="0"/>
              <a:t>ハードウェア・制御ロジック</a:t>
            </a:r>
          </a:p>
        </p:txBody>
      </p:sp>
      <p:sp>
        <p:nvSpPr>
          <p:cNvPr id="5" name="フッター プレースホルダー 4">
            <a:extLst>
              <a:ext uri="{FF2B5EF4-FFF2-40B4-BE49-F238E27FC236}">
                <a16:creationId xmlns:a16="http://schemas.microsoft.com/office/drawing/2014/main" id="{ACE7EC5E-6CD3-024A-97F0-EC3E7C00AEAD}"/>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6" name="スライド番号プレースホルダー 5">
            <a:extLst>
              <a:ext uri="{FF2B5EF4-FFF2-40B4-BE49-F238E27FC236}">
                <a16:creationId xmlns:a16="http://schemas.microsoft.com/office/drawing/2014/main" id="{C863933C-6816-726C-D7B6-B900631FDAF9}"/>
              </a:ext>
            </a:extLst>
          </p:cNvPr>
          <p:cNvSpPr>
            <a:spLocks noGrp="1"/>
          </p:cNvSpPr>
          <p:nvPr>
            <p:ph type="sldNum" sz="quarter" idx="12"/>
          </p:nvPr>
        </p:nvSpPr>
        <p:spPr/>
        <p:txBody>
          <a:bodyPr/>
          <a:lstStyle/>
          <a:p>
            <a:fld id="{0BBE0287-43DB-437D-B11F-1EB0316429CF}" type="slidenum">
              <a:rPr kumimoji="1" lang="ja-JP" altLang="en-US" smtClean="0"/>
              <a:t>4</a:t>
            </a:fld>
            <a:endParaRPr kumimoji="1" lang="ja-JP" altLang="en-US"/>
          </a:p>
        </p:txBody>
      </p:sp>
      <p:pic>
        <p:nvPicPr>
          <p:cNvPr id="1044" name="グラフィックス 1043">
            <a:extLst>
              <a:ext uri="{FF2B5EF4-FFF2-40B4-BE49-F238E27FC236}">
                <a16:creationId xmlns:a16="http://schemas.microsoft.com/office/drawing/2014/main" id="{801DD797-B92A-0C7C-6FBA-6CA2053198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5555" y="950934"/>
            <a:ext cx="5604246" cy="4956132"/>
          </a:xfrm>
          <a:prstGeom prst="rect">
            <a:avLst/>
          </a:prstGeom>
        </p:spPr>
      </p:pic>
      <p:sp>
        <p:nvSpPr>
          <p:cNvPr id="7" name="四角形: 角を丸くする 6">
            <a:extLst>
              <a:ext uri="{FF2B5EF4-FFF2-40B4-BE49-F238E27FC236}">
                <a16:creationId xmlns:a16="http://schemas.microsoft.com/office/drawing/2014/main" id="{4F6093FC-D800-15D7-39A5-B1EAA04BEE55}"/>
              </a:ext>
            </a:extLst>
          </p:cNvPr>
          <p:cNvSpPr>
            <a:spLocks noGrp="1" noRot="1" noMove="1" noResize="1" noEditPoints="1" noAdjustHandles="1" noChangeArrowheads="1" noChangeShapeType="1"/>
          </p:cNvSpPr>
          <p:nvPr/>
        </p:nvSpPr>
        <p:spPr>
          <a:xfrm>
            <a:off x="415556" y="1192378"/>
            <a:ext cx="5604245" cy="4984585"/>
          </a:xfrm>
          <a:prstGeom prst="roundRect">
            <a:avLst>
              <a:gd name="adj" fmla="val 2578"/>
            </a:avLst>
          </a:prstGeom>
          <a:noFill/>
        </p:spPr>
        <p:style>
          <a:lnRef idx="2">
            <a:schemeClr val="accent6"/>
          </a:lnRef>
          <a:fillRef idx="1">
            <a:schemeClr val="lt1"/>
          </a:fillRef>
          <a:effectRef idx="0">
            <a:schemeClr val="accent6"/>
          </a:effectRef>
          <a:fontRef idx="minor">
            <a:schemeClr val="dk1"/>
          </a:fontRef>
        </p:style>
        <p:txBody>
          <a:bodyPr rtlCol="0" anchor="t"/>
          <a:lstStyle/>
          <a:p>
            <a:r>
              <a:rPr kumimoji="1" lang="en-US" altLang="ja-JP" sz="1400" b="1" dirty="0">
                <a:solidFill>
                  <a:schemeClr val="tx2"/>
                </a:solidFill>
              </a:rPr>
              <a:t>SYSTEM DIAGRAM</a:t>
            </a:r>
            <a:endParaRPr kumimoji="1" lang="en-US" altLang="ja-JP" b="1" dirty="0">
              <a:solidFill>
                <a:schemeClr val="tx2"/>
              </a:solidFill>
            </a:endParaRPr>
          </a:p>
        </p:txBody>
      </p:sp>
      <p:grpSp>
        <p:nvGrpSpPr>
          <p:cNvPr id="1055" name="グループ化 1054">
            <a:extLst>
              <a:ext uri="{FF2B5EF4-FFF2-40B4-BE49-F238E27FC236}">
                <a16:creationId xmlns:a16="http://schemas.microsoft.com/office/drawing/2014/main" id="{012DFDA0-8D1B-7E2E-BEF4-509B68C01408}"/>
              </a:ext>
            </a:extLst>
          </p:cNvPr>
          <p:cNvGrpSpPr/>
          <p:nvPr/>
        </p:nvGrpSpPr>
        <p:grpSpPr>
          <a:xfrm>
            <a:off x="6172201" y="1717706"/>
            <a:ext cx="5696148" cy="1461262"/>
            <a:chOff x="6172201" y="1717706"/>
            <a:chExt cx="5696148" cy="1461262"/>
          </a:xfrm>
        </p:grpSpPr>
        <p:sp>
          <p:nvSpPr>
            <p:cNvPr id="1049" name="四角形: 角を丸くする 1048">
              <a:extLst>
                <a:ext uri="{FF2B5EF4-FFF2-40B4-BE49-F238E27FC236}">
                  <a16:creationId xmlns:a16="http://schemas.microsoft.com/office/drawing/2014/main" id="{803F5901-A205-8921-48F7-6BB6418844EA}"/>
                </a:ext>
              </a:extLst>
            </p:cNvPr>
            <p:cNvSpPr/>
            <p:nvPr/>
          </p:nvSpPr>
          <p:spPr>
            <a:xfrm>
              <a:off x="6172201" y="1717706"/>
              <a:ext cx="5604245" cy="1461262"/>
            </a:xfrm>
            <a:prstGeom prst="roundRect">
              <a:avLst/>
            </a:prstGeom>
            <a:solidFill>
              <a:schemeClr val="accent4"/>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48" name="四角形: 角を丸くする 1047">
              <a:extLst>
                <a:ext uri="{FF2B5EF4-FFF2-40B4-BE49-F238E27FC236}">
                  <a16:creationId xmlns:a16="http://schemas.microsoft.com/office/drawing/2014/main" id="{02DE2F9F-B8E8-ED47-8A77-31D1B56D11DE}"/>
                </a:ext>
              </a:extLst>
            </p:cNvPr>
            <p:cNvSpPr/>
            <p:nvPr/>
          </p:nvSpPr>
          <p:spPr>
            <a:xfrm>
              <a:off x="6264104" y="1717706"/>
              <a:ext cx="5604245" cy="1461262"/>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r>
                <a:rPr kumimoji="1" lang="ja-JP" altLang="en-US" b="1" dirty="0">
                  <a:solidFill>
                    <a:schemeClr val="tx1"/>
                  </a:solidFill>
                  <a:latin typeface="+mj-ea"/>
                  <a:ea typeface="+mj-ea"/>
                </a:rPr>
                <a:t>入力の統合（</a:t>
              </a:r>
              <a:r>
                <a:rPr kumimoji="1" lang="en-US" altLang="ja-JP" b="1" dirty="0">
                  <a:solidFill>
                    <a:schemeClr val="tx1"/>
                  </a:solidFill>
                  <a:latin typeface="+mj-ea"/>
                  <a:ea typeface="+mj-ea"/>
                </a:rPr>
                <a:t>OR</a:t>
              </a:r>
              <a:r>
                <a:rPr kumimoji="1" lang="ja-JP" altLang="en-US" b="1" dirty="0">
                  <a:solidFill>
                    <a:schemeClr val="tx1"/>
                  </a:solidFill>
                  <a:latin typeface="+mj-ea"/>
                  <a:ea typeface="+mj-ea"/>
                </a:rPr>
                <a:t>回路）</a:t>
              </a:r>
              <a:endParaRPr lang="en-US" altLang="ja-JP" b="1" dirty="0">
                <a:solidFill>
                  <a:schemeClr val="tx1"/>
                </a:solidFill>
                <a:latin typeface="+mj-ea"/>
                <a:ea typeface="+mj-ea"/>
              </a:endParaRPr>
            </a:p>
            <a:p>
              <a:endParaRPr kumimoji="1" lang="en-US" altLang="ja-JP" sz="700" dirty="0">
                <a:latin typeface="+mj-ea"/>
                <a:ea typeface="+mj-ea"/>
              </a:endParaRPr>
            </a:p>
            <a:p>
              <a:r>
                <a:rPr kumimoji="1" lang="ja-JP" altLang="en-US" sz="1600" dirty="0">
                  <a:latin typeface="+mj-ea"/>
                  <a:ea typeface="+mj-ea"/>
                </a:rPr>
                <a:t>左右のタッチセンサをロジック</a:t>
              </a:r>
              <a:r>
                <a:rPr kumimoji="1" lang="en-US" altLang="ja-JP" sz="1600" dirty="0">
                  <a:latin typeface="+mj-ea"/>
                  <a:ea typeface="+mj-ea"/>
                </a:rPr>
                <a:t>IC</a:t>
              </a:r>
              <a:r>
                <a:rPr kumimoji="1" lang="ja-JP" altLang="en-US" sz="1600" dirty="0">
                  <a:latin typeface="+mj-ea"/>
                  <a:ea typeface="+mj-ea"/>
                </a:rPr>
                <a:t>で</a:t>
              </a:r>
              <a:r>
                <a:rPr kumimoji="1" lang="en-US" altLang="ja-JP" sz="1600" dirty="0">
                  <a:latin typeface="+mj-ea"/>
                  <a:ea typeface="+mj-ea"/>
                </a:rPr>
                <a:t>OR</a:t>
              </a:r>
              <a:r>
                <a:rPr kumimoji="1" lang="ja-JP" altLang="en-US" sz="1600" dirty="0">
                  <a:latin typeface="+mj-ea"/>
                  <a:ea typeface="+mj-ea"/>
                </a:rPr>
                <a:t>合成。</a:t>
              </a:r>
              <a:endParaRPr kumimoji="1" lang="en-US" altLang="ja-JP" sz="1600" dirty="0">
                <a:latin typeface="+mj-ea"/>
                <a:ea typeface="+mj-ea"/>
              </a:endParaRPr>
            </a:p>
            <a:p>
              <a:r>
                <a:rPr lang="en-US" altLang="ja-JP" sz="1600" dirty="0">
                  <a:solidFill>
                    <a:schemeClr val="accent1"/>
                  </a:solidFill>
                  <a:latin typeface="+mj-ea"/>
                  <a:ea typeface="+mj-ea"/>
                </a:rPr>
                <a:t>Arduino</a:t>
              </a:r>
              <a:r>
                <a:rPr lang="ja-JP" altLang="en-US" sz="1600" dirty="0">
                  <a:solidFill>
                    <a:schemeClr val="accent1"/>
                  </a:solidFill>
                  <a:latin typeface="+mj-ea"/>
                  <a:ea typeface="+mj-ea"/>
                </a:rPr>
                <a:t>ピンを節約しつつ</a:t>
              </a:r>
              <a:r>
                <a:rPr lang="ja-JP" altLang="en-US" sz="1600" dirty="0">
                  <a:latin typeface="+mj-ea"/>
                  <a:ea typeface="+mj-ea"/>
                </a:rPr>
                <a:t>、どちらに触れても反応する設計に。</a:t>
              </a:r>
              <a:endParaRPr kumimoji="1" lang="ja-JP" altLang="en-US" sz="1600" dirty="0">
                <a:latin typeface="+mj-ea"/>
                <a:ea typeface="+mj-ea"/>
              </a:endParaRPr>
            </a:p>
          </p:txBody>
        </p:sp>
      </p:grpSp>
      <p:grpSp>
        <p:nvGrpSpPr>
          <p:cNvPr id="1052" name="グループ化 1051">
            <a:extLst>
              <a:ext uri="{FF2B5EF4-FFF2-40B4-BE49-F238E27FC236}">
                <a16:creationId xmlns:a16="http://schemas.microsoft.com/office/drawing/2014/main" id="{C0AB4B45-0FF8-B4D0-1175-4D36D2209098}"/>
              </a:ext>
            </a:extLst>
          </p:cNvPr>
          <p:cNvGrpSpPr/>
          <p:nvPr/>
        </p:nvGrpSpPr>
        <p:grpSpPr>
          <a:xfrm>
            <a:off x="6172202" y="3429000"/>
            <a:ext cx="5696147" cy="2350292"/>
            <a:chOff x="6172199" y="3525737"/>
            <a:chExt cx="5696147" cy="2139885"/>
          </a:xfrm>
        </p:grpSpPr>
        <p:sp>
          <p:nvSpPr>
            <p:cNvPr id="1050" name="四角形: 角を丸くする 1049">
              <a:extLst>
                <a:ext uri="{FF2B5EF4-FFF2-40B4-BE49-F238E27FC236}">
                  <a16:creationId xmlns:a16="http://schemas.microsoft.com/office/drawing/2014/main" id="{BFEC8FD8-1513-2163-040B-81C83BE437AB}"/>
                </a:ext>
              </a:extLst>
            </p:cNvPr>
            <p:cNvSpPr/>
            <p:nvPr/>
          </p:nvSpPr>
          <p:spPr>
            <a:xfrm>
              <a:off x="6172199" y="3525739"/>
              <a:ext cx="5604245" cy="2139883"/>
            </a:xfrm>
            <a:prstGeom prst="roundRect">
              <a:avLst/>
            </a:prstGeom>
            <a:solidFill>
              <a:schemeClr val="accent3"/>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51" name="四角形: 角を丸くする 1050">
              <a:extLst>
                <a:ext uri="{FF2B5EF4-FFF2-40B4-BE49-F238E27FC236}">
                  <a16:creationId xmlns:a16="http://schemas.microsoft.com/office/drawing/2014/main" id="{330B3AC2-C236-F0D8-86DF-B3C3798EE482}"/>
                </a:ext>
              </a:extLst>
            </p:cNvPr>
            <p:cNvSpPr/>
            <p:nvPr/>
          </p:nvSpPr>
          <p:spPr>
            <a:xfrm>
              <a:off x="6264101" y="3525737"/>
              <a:ext cx="5604245" cy="2139884"/>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r>
                <a:rPr lang="ja-JP" altLang="en-US" b="1" dirty="0">
                  <a:latin typeface="+mj-ea"/>
                  <a:ea typeface="+mj-ea"/>
                </a:rPr>
                <a:t>複合条件ロジック</a:t>
              </a:r>
              <a:endParaRPr lang="en-US" altLang="ja-JP" b="1" dirty="0">
                <a:latin typeface="+mj-ea"/>
                <a:ea typeface="+mj-ea"/>
              </a:endParaRPr>
            </a:p>
          </p:txBody>
        </p:sp>
      </p:grpSp>
      <p:sp>
        <p:nvSpPr>
          <p:cNvPr id="1053" name="四角形: 角を丸くする 1052">
            <a:extLst>
              <a:ext uri="{FF2B5EF4-FFF2-40B4-BE49-F238E27FC236}">
                <a16:creationId xmlns:a16="http://schemas.microsoft.com/office/drawing/2014/main" id="{567E47D0-069E-8DEC-8CB7-D0D5E4DD7A50}"/>
              </a:ext>
            </a:extLst>
          </p:cNvPr>
          <p:cNvSpPr/>
          <p:nvPr/>
        </p:nvSpPr>
        <p:spPr>
          <a:xfrm>
            <a:off x="7079363" y="4066325"/>
            <a:ext cx="3973726" cy="908761"/>
          </a:xfrm>
          <a:prstGeom prst="roundRect">
            <a:avLst>
              <a:gd name="adj" fmla="val 10373"/>
            </a:avLst>
          </a:prstGeom>
        </p:spPr>
        <p:style>
          <a:lnRef idx="1">
            <a:schemeClr val="accent6"/>
          </a:lnRef>
          <a:fillRef idx="2">
            <a:schemeClr val="accent6"/>
          </a:fillRef>
          <a:effectRef idx="1">
            <a:schemeClr val="accent6"/>
          </a:effectRef>
          <a:fontRef idx="minor">
            <a:schemeClr val="dk1"/>
          </a:fontRef>
        </p:style>
        <p:txBody>
          <a:bodyPr rtlCol="0" anchor="ctr"/>
          <a:lstStyle/>
          <a:p>
            <a:r>
              <a:rPr kumimoji="1" lang="en-US" altLang="ja-JP" sz="1200" dirty="0">
                <a:solidFill>
                  <a:schemeClr val="accent4">
                    <a:lumMod val="75000"/>
                  </a:schemeClr>
                </a:solidFill>
                <a:latin typeface="JetBrains Mono" panose="02000009000000000000" pitchFamily="49" charset="0"/>
                <a:ea typeface="JetBrains Mono" panose="02000009000000000000" pitchFamily="49" charset="0"/>
                <a:cs typeface="JetBrains Mono" panose="02000009000000000000" pitchFamily="49" charset="0"/>
              </a:rPr>
              <a:t>if</a:t>
            </a:r>
            <a:r>
              <a:rPr kumimoji="1" lang="en-US" altLang="ja-JP" sz="1200" dirty="0">
                <a:latin typeface="JetBrains Mono" panose="02000009000000000000" pitchFamily="49" charset="0"/>
                <a:ea typeface="JetBrains Mono" panose="02000009000000000000" pitchFamily="49" charset="0"/>
                <a:cs typeface="JetBrains Mono" panose="02000009000000000000" pitchFamily="49" charset="0"/>
              </a:rPr>
              <a:t> (</a:t>
            </a:r>
            <a:r>
              <a:rPr kumimoji="1" lang="ja-JP" altLang="en-US" sz="1200" dirty="0">
                <a:solidFill>
                  <a:srgbClr val="7030A0"/>
                </a:solidFill>
                <a:latin typeface="JetBrains Mono" panose="02000009000000000000" pitchFamily="49" charset="0"/>
                <a:cs typeface="JetBrains Mono" panose="02000009000000000000" pitchFamily="49" charset="0"/>
              </a:rPr>
              <a:t>光センサ</a:t>
            </a:r>
            <a:r>
              <a:rPr lang="en-US" altLang="ja-JP" sz="1200" dirty="0">
                <a:latin typeface="JetBrains Mono" panose="02000009000000000000" pitchFamily="49" charset="0"/>
                <a:ea typeface="JetBrains Mono" panose="02000009000000000000" pitchFamily="49" charset="0"/>
                <a:cs typeface="JetBrains Mono" panose="02000009000000000000" pitchFamily="49" charset="0"/>
              </a:rPr>
              <a:t> == </a:t>
            </a:r>
            <a:r>
              <a:rPr lang="en-US" altLang="ja-JP" sz="1200" dirty="0">
                <a:solidFill>
                  <a:srgbClr val="0070C0"/>
                </a:solidFill>
                <a:latin typeface="JetBrains Mono" panose="02000009000000000000" pitchFamily="49" charset="0"/>
                <a:ea typeface="JetBrains Mono" panose="02000009000000000000" pitchFamily="49" charset="0"/>
                <a:cs typeface="JetBrains Mono" panose="02000009000000000000" pitchFamily="49" charset="0"/>
              </a:rPr>
              <a:t>LOW</a:t>
            </a:r>
            <a:r>
              <a:rPr lang="en-US" altLang="ja-JP" sz="1200" dirty="0">
                <a:latin typeface="JetBrains Mono" panose="02000009000000000000" pitchFamily="49" charset="0"/>
                <a:ea typeface="JetBrains Mono" panose="02000009000000000000" pitchFamily="49" charset="0"/>
                <a:cs typeface="JetBrains Mono" panose="02000009000000000000" pitchFamily="49" charset="0"/>
              </a:rPr>
              <a:t> &amp;&amp; </a:t>
            </a:r>
            <a:r>
              <a:rPr lang="ja-JP" altLang="en-US" sz="1200" dirty="0">
                <a:solidFill>
                  <a:srgbClr val="7030A0"/>
                </a:solidFill>
                <a:latin typeface="JetBrains Mono" panose="02000009000000000000" pitchFamily="49" charset="0"/>
                <a:cs typeface="JetBrains Mono" panose="02000009000000000000" pitchFamily="49" charset="0"/>
              </a:rPr>
              <a:t>タッチセンサ</a:t>
            </a:r>
            <a:r>
              <a:rPr lang="ja-JP" altLang="en-US" sz="1200" dirty="0">
                <a:latin typeface="JetBrains Mono" panose="02000009000000000000" pitchFamily="49" charset="0"/>
                <a:cs typeface="JetBrains Mono" panose="02000009000000000000" pitchFamily="49" charset="0"/>
              </a:rPr>
              <a:t> </a:t>
            </a:r>
            <a:r>
              <a:rPr lang="en-US" altLang="ja-JP" sz="1200" dirty="0">
                <a:latin typeface="JetBrains Mono" panose="02000009000000000000" pitchFamily="49" charset="0"/>
                <a:ea typeface="JetBrains Mono" panose="02000009000000000000" pitchFamily="49" charset="0"/>
                <a:cs typeface="JetBrains Mono" panose="02000009000000000000" pitchFamily="49" charset="0"/>
              </a:rPr>
              <a:t>== </a:t>
            </a:r>
            <a:r>
              <a:rPr lang="en-US" altLang="ja-JP" sz="1200" dirty="0">
                <a:solidFill>
                  <a:schemeClr val="accent1"/>
                </a:solidFill>
                <a:latin typeface="JetBrains Mono" panose="02000009000000000000" pitchFamily="49" charset="0"/>
                <a:ea typeface="JetBrains Mono" panose="02000009000000000000" pitchFamily="49" charset="0"/>
                <a:cs typeface="JetBrains Mono" panose="02000009000000000000" pitchFamily="49" charset="0"/>
              </a:rPr>
              <a:t>HIGH</a:t>
            </a:r>
            <a:r>
              <a:rPr lang="en-US" altLang="ja-JP" sz="1200" dirty="0">
                <a:latin typeface="JetBrains Mono" panose="02000009000000000000" pitchFamily="49" charset="0"/>
                <a:ea typeface="JetBrains Mono" panose="02000009000000000000" pitchFamily="49" charset="0"/>
                <a:cs typeface="JetBrains Mono" panose="02000009000000000000" pitchFamily="49" charset="0"/>
              </a:rPr>
              <a:t>)</a:t>
            </a:r>
          </a:p>
          <a:p>
            <a:r>
              <a:rPr kumimoji="1" lang="en-US" altLang="ja-JP" sz="1200" dirty="0">
                <a:latin typeface="JetBrains Mono" panose="02000009000000000000" pitchFamily="49" charset="0"/>
                <a:ea typeface="JetBrains Mono" panose="02000009000000000000" pitchFamily="49" charset="0"/>
                <a:cs typeface="JetBrains Mono" panose="02000009000000000000" pitchFamily="49" charset="0"/>
              </a:rPr>
              <a:t>{</a:t>
            </a:r>
            <a:endParaRPr lang="en-US" altLang="ja-JP" sz="1200" dirty="0">
              <a:latin typeface="JetBrains Mono" panose="02000009000000000000" pitchFamily="49" charset="0"/>
              <a:ea typeface="JetBrains Mono" panose="02000009000000000000" pitchFamily="49" charset="0"/>
              <a:cs typeface="JetBrains Mono" panose="02000009000000000000" pitchFamily="49" charset="0"/>
            </a:endParaRPr>
          </a:p>
          <a:p>
            <a:r>
              <a:rPr kumimoji="1" lang="en-US" altLang="ja-JP" sz="1200" dirty="0">
                <a:latin typeface="JetBrains Mono" panose="02000009000000000000" pitchFamily="49" charset="0"/>
                <a:ea typeface="JetBrains Mono" panose="02000009000000000000" pitchFamily="49" charset="0"/>
                <a:cs typeface="JetBrains Mono" panose="02000009000000000000" pitchFamily="49" charset="0"/>
              </a:rPr>
              <a:t>    /* </a:t>
            </a:r>
            <a:r>
              <a:rPr kumimoji="1" lang="ja-JP" altLang="en-US" sz="1200" dirty="0">
                <a:latin typeface="JetBrains Mono" panose="02000009000000000000" pitchFamily="49" charset="0"/>
                <a:cs typeface="JetBrains Mono" panose="02000009000000000000" pitchFamily="49" charset="0"/>
              </a:rPr>
              <a:t>モーター制御 </a:t>
            </a:r>
            <a:r>
              <a:rPr kumimoji="1" lang="en-US" altLang="ja-JP" sz="1200" dirty="0">
                <a:latin typeface="JetBrains Mono" panose="02000009000000000000" pitchFamily="49" charset="0"/>
                <a:ea typeface="JetBrains Mono" panose="02000009000000000000" pitchFamily="49" charset="0"/>
                <a:cs typeface="JetBrains Mono" panose="02000009000000000000" pitchFamily="49" charset="0"/>
              </a:rPr>
              <a:t>*/</a:t>
            </a:r>
          </a:p>
          <a:p>
            <a:r>
              <a:rPr lang="en-US" altLang="ja-JP" sz="1200" dirty="0">
                <a:latin typeface="JetBrains Mono" panose="02000009000000000000" pitchFamily="49" charset="0"/>
                <a:ea typeface="JetBrains Mono" panose="02000009000000000000" pitchFamily="49" charset="0"/>
                <a:cs typeface="JetBrains Mono" panose="02000009000000000000" pitchFamily="49" charset="0"/>
              </a:rPr>
              <a:t>}</a:t>
            </a:r>
            <a:endParaRPr kumimoji="1" lang="en-US" altLang="ja-JP" sz="1200" dirty="0">
              <a:latin typeface="JetBrains Mono" panose="02000009000000000000" pitchFamily="49" charset="0"/>
              <a:ea typeface="JetBrains Mono" panose="02000009000000000000" pitchFamily="49" charset="0"/>
              <a:cs typeface="JetBrains Mono" panose="02000009000000000000" pitchFamily="49" charset="0"/>
            </a:endParaRPr>
          </a:p>
        </p:txBody>
      </p:sp>
      <p:sp>
        <p:nvSpPr>
          <p:cNvPr id="1054" name="テキスト ボックス 1053">
            <a:extLst>
              <a:ext uri="{FF2B5EF4-FFF2-40B4-BE49-F238E27FC236}">
                <a16:creationId xmlns:a16="http://schemas.microsoft.com/office/drawing/2014/main" id="{CC174F50-F641-B73A-74B8-D811A94E0AAD}"/>
              </a:ext>
            </a:extLst>
          </p:cNvPr>
          <p:cNvSpPr txBox="1"/>
          <p:nvPr/>
        </p:nvSpPr>
        <p:spPr>
          <a:xfrm>
            <a:off x="6407944" y="5089390"/>
            <a:ext cx="5307806" cy="584775"/>
          </a:xfrm>
          <a:prstGeom prst="rect">
            <a:avLst/>
          </a:prstGeom>
          <a:noFill/>
        </p:spPr>
        <p:txBody>
          <a:bodyPr wrap="square" rtlCol="0">
            <a:spAutoFit/>
          </a:bodyPr>
          <a:lstStyle/>
          <a:p>
            <a:r>
              <a:rPr kumimoji="1" lang="ja-JP" altLang="en-US" sz="1600" dirty="0"/>
              <a:t>「暗い」かつ「触れている」時のみ動作することで、</a:t>
            </a:r>
            <a:endParaRPr kumimoji="1" lang="en-US" altLang="ja-JP" sz="1600" dirty="0"/>
          </a:p>
          <a:p>
            <a:r>
              <a:rPr kumimoji="1" lang="ja-JP" altLang="en-US" sz="1600" dirty="0"/>
              <a:t>省エネと適切な癒やしを実現。</a:t>
            </a:r>
          </a:p>
        </p:txBody>
      </p:sp>
    </p:spTree>
    <p:extLst>
      <p:ext uri="{BB962C8B-B14F-4D97-AF65-F5344CB8AC3E}">
        <p14:creationId xmlns:p14="http://schemas.microsoft.com/office/powerpoint/2010/main" val="3775636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66F9CA35-6981-B2AD-BC78-DD11523DD2A7}"/>
              </a:ext>
            </a:extLst>
          </p:cNvPr>
          <p:cNvSpPr>
            <a:spLocks noGrp="1"/>
          </p:cNvSpPr>
          <p:nvPr>
            <p:ph type="title"/>
          </p:nvPr>
        </p:nvSpPr>
        <p:spPr/>
        <p:txBody>
          <a:bodyPr>
            <a:normAutofit fontScale="90000"/>
          </a:bodyPr>
          <a:lstStyle/>
          <a:p>
            <a:r>
              <a:rPr lang="ja-JP" altLang="en-US" dirty="0"/>
              <a:t>他の班との差別化：独自の機構設計</a:t>
            </a:r>
          </a:p>
        </p:txBody>
      </p:sp>
      <p:sp>
        <p:nvSpPr>
          <p:cNvPr id="5" name="フッター プレースホルダー 4">
            <a:extLst>
              <a:ext uri="{FF2B5EF4-FFF2-40B4-BE49-F238E27FC236}">
                <a16:creationId xmlns:a16="http://schemas.microsoft.com/office/drawing/2014/main" id="{CCDBC5D0-8371-36E4-2243-BB662252F90D}"/>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6" name="スライド番号プレースホルダー 5">
            <a:extLst>
              <a:ext uri="{FF2B5EF4-FFF2-40B4-BE49-F238E27FC236}">
                <a16:creationId xmlns:a16="http://schemas.microsoft.com/office/drawing/2014/main" id="{5AFAC14A-330B-9A13-C7E9-A5F3FE4D2766}"/>
              </a:ext>
            </a:extLst>
          </p:cNvPr>
          <p:cNvSpPr>
            <a:spLocks noGrp="1"/>
          </p:cNvSpPr>
          <p:nvPr>
            <p:ph type="sldNum" sz="quarter" idx="12"/>
          </p:nvPr>
        </p:nvSpPr>
        <p:spPr/>
        <p:txBody>
          <a:bodyPr/>
          <a:lstStyle/>
          <a:p>
            <a:fld id="{0BBE0287-43DB-437D-B11F-1EB0316429CF}" type="slidenum">
              <a:rPr kumimoji="1" lang="ja-JP" altLang="en-US" smtClean="0"/>
              <a:t>5</a:t>
            </a:fld>
            <a:endParaRPr kumimoji="1" lang="ja-JP" altLang="en-US"/>
          </a:p>
        </p:txBody>
      </p:sp>
      <p:grpSp>
        <p:nvGrpSpPr>
          <p:cNvPr id="9" name="グループ化 8">
            <a:extLst>
              <a:ext uri="{FF2B5EF4-FFF2-40B4-BE49-F238E27FC236}">
                <a16:creationId xmlns:a16="http://schemas.microsoft.com/office/drawing/2014/main" id="{AD5C7BCA-D46D-DFA7-D454-01BEC3435C17}"/>
              </a:ext>
            </a:extLst>
          </p:cNvPr>
          <p:cNvGrpSpPr/>
          <p:nvPr/>
        </p:nvGrpSpPr>
        <p:grpSpPr>
          <a:xfrm>
            <a:off x="415556" y="4850487"/>
            <a:ext cx="5291254" cy="1189801"/>
            <a:chOff x="6172201" y="1717705"/>
            <a:chExt cx="5696148" cy="1461263"/>
          </a:xfrm>
        </p:grpSpPr>
        <p:sp>
          <p:nvSpPr>
            <p:cNvPr id="10" name="四角形: 角を丸くする 9">
              <a:extLst>
                <a:ext uri="{FF2B5EF4-FFF2-40B4-BE49-F238E27FC236}">
                  <a16:creationId xmlns:a16="http://schemas.microsoft.com/office/drawing/2014/main" id="{636877E1-1716-A48F-0091-66AA326E1F6A}"/>
                </a:ext>
              </a:extLst>
            </p:cNvPr>
            <p:cNvSpPr/>
            <p:nvPr/>
          </p:nvSpPr>
          <p:spPr>
            <a:xfrm>
              <a:off x="6172201" y="1717706"/>
              <a:ext cx="5604245" cy="1461262"/>
            </a:xfrm>
            <a:prstGeom prst="roundRect">
              <a:avLst/>
            </a:prstGeom>
            <a:solidFill>
              <a:schemeClr val="accent4"/>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四角形: 角を丸くする 10">
              <a:extLst>
                <a:ext uri="{FF2B5EF4-FFF2-40B4-BE49-F238E27FC236}">
                  <a16:creationId xmlns:a16="http://schemas.microsoft.com/office/drawing/2014/main" id="{33A47DBA-5D38-B69F-96F5-718FA6A1E867}"/>
                </a:ext>
              </a:extLst>
            </p:cNvPr>
            <p:cNvSpPr/>
            <p:nvPr/>
          </p:nvSpPr>
          <p:spPr>
            <a:xfrm>
              <a:off x="6264104" y="1717705"/>
              <a:ext cx="5604245" cy="1461262"/>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r>
                <a:rPr kumimoji="1" lang="ja-JP" altLang="en-US" b="1" dirty="0">
                  <a:solidFill>
                    <a:schemeClr val="tx1"/>
                  </a:solidFill>
                  <a:latin typeface="+mj-ea"/>
                  <a:ea typeface="+mj-ea"/>
                </a:rPr>
                <a:t>ラック＆ピニオン機構</a:t>
              </a:r>
              <a:endParaRPr kumimoji="1" lang="en-US" altLang="ja-JP" b="1" dirty="0">
                <a:solidFill>
                  <a:schemeClr val="tx1"/>
                </a:solidFill>
                <a:latin typeface="+mj-ea"/>
                <a:ea typeface="+mj-ea"/>
              </a:endParaRPr>
            </a:p>
            <a:p>
              <a:endParaRPr kumimoji="1" lang="en-US" altLang="ja-JP" sz="700" b="1" dirty="0">
                <a:solidFill>
                  <a:schemeClr val="tx1"/>
                </a:solidFill>
                <a:latin typeface="+mj-ea"/>
                <a:ea typeface="+mj-ea"/>
              </a:endParaRPr>
            </a:p>
            <a:p>
              <a:r>
                <a:rPr lang="ja-JP" altLang="en-US" sz="1400" dirty="0">
                  <a:solidFill>
                    <a:schemeClr val="tx1"/>
                  </a:solidFill>
                  <a:latin typeface="+mj-ea"/>
                  <a:ea typeface="+mj-ea"/>
                </a:rPr>
                <a:t>タイヤからの回転運動を</a:t>
              </a:r>
              <a:r>
                <a:rPr lang="ja-JP" altLang="en-US" sz="1400" dirty="0">
                  <a:solidFill>
                    <a:schemeClr val="accent1"/>
                  </a:solidFill>
                  <a:latin typeface="+mj-ea"/>
                  <a:ea typeface="+mj-ea"/>
                </a:rPr>
                <a:t>直線運動（上下）</a:t>
              </a:r>
              <a:r>
                <a:rPr lang="ja-JP" altLang="en-US" sz="1400" dirty="0">
                  <a:solidFill>
                    <a:schemeClr val="tx1"/>
                  </a:solidFill>
                  <a:latin typeface="+mj-ea"/>
                  <a:ea typeface="+mj-ea"/>
                </a:rPr>
                <a:t>に変換。</a:t>
              </a:r>
              <a:endParaRPr lang="en-US" altLang="ja-JP" sz="1400" dirty="0">
                <a:solidFill>
                  <a:schemeClr val="tx1"/>
                </a:solidFill>
                <a:latin typeface="+mj-ea"/>
                <a:ea typeface="+mj-ea"/>
              </a:endParaRPr>
            </a:p>
            <a:p>
              <a:r>
                <a:rPr lang="ja-JP" altLang="en-US" sz="1400" dirty="0">
                  <a:solidFill>
                    <a:schemeClr val="tx1"/>
                  </a:solidFill>
                  <a:latin typeface="+mj-ea"/>
                  <a:ea typeface="+mj-ea"/>
                </a:rPr>
                <a:t>限られたスペースで確実な昇降を実現する設計。</a:t>
              </a:r>
              <a:endParaRPr lang="en-US" altLang="ja-JP" sz="1400" dirty="0">
                <a:solidFill>
                  <a:schemeClr val="tx1"/>
                </a:solidFill>
                <a:latin typeface="+mj-ea"/>
                <a:ea typeface="+mj-ea"/>
              </a:endParaRPr>
            </a:p>
          </p:txBody>
        </p:sp>
      </p:grpSp>
      <p:pic>
        <p:nvPicPr>
          <p:cNvPr id="13" name="図 12" descr="ラックギヤの設計画面">
            <a:extLst>
              <a:ext uri="{FF2B5EF4-FFF2-40B4-BE49-F238E27FC236}">
                <a16:creationId xmlns:a16="http://schemas.microsoft.com/office/drawing/2014/main" id="{2D7FECDF-957F-1B03-9307-2544295F37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2870" y="976681"/>
            <a:ext cx="5291255" cy="3570121"/>
          </a:xfrm>
          <a:prstGeom prst="rect">
            <a:avLst/>
          </a:prstGeom>
          <a:ln>
            <a:noFill/>
          </a:ln>
          <a:effectLst>
            <a:softEdge rad="112500"/>
          </a:effectLst>
        </p:spPr>
      </p:pic>
      <p:grpSp>
        <p:nvGrpSpPr>
          <p:cNvPr id="15" name="グループ化 14">
            <a:extLst>
              <a:ext uri="{FF2B5EF4-FFF2-40B4-BE49-F238E27FC236}">
                <a16:creationId xmlns:a16="http://schemas.microsoft.com/office/drawing/2014/main" id="{2356CB42-24DB-1EBF-EE7C-5797F4C38B93}"/>
              </a:ext>
            </a:extLst>
          </p:cNvPr>
          <p:cNvGrpSpPr/>
          <p:nvPr/>
        </p:nvGrpSpPr>
        <p:grpSpPr>
          <a:xfrm>
            <a:off x="5964973" y="4850486"/>
            <a:ext cx="5291254" cy="1189801"/>
            <a:chOff x="6172201" y="1717705"/>
            <a:chExt cx="5696148" cy="1461263"/>
          </a:xfrm>
        </p:grpSpPr>
        <p:sp>
          <p:nvSpPr>
            <p:cNvPr id="16" name="四角形: 角を丸くする 15">
              <a:extLst>
                <a:ext uri="{FF2B5EF4-FFF2-40B4-BE49-F238E27FC236}">
                  <a16:creationId xmlns:a16="http://schemas.microsoft.com/office/drawing/2014/main" id="{EDB73A41-B656-EE35-1A36-272FF6AEA537}"/>
                </a:ext>
              </a:extLst>
            </p:cNvPr>
            <p:cNvSpPr/>
            <p:nvPr/>
          </p:nvSpPr>
          <p:spPr>
            <a:xfrm>
              <a:off x="6172201" y="1717706"/>
              <a:ext cx="5604245" cy="1461262"/>
            </a:xfrm>
            <a:prstGeom prst="roundRect">
              <a:avLst/>
            </a:prstGeom>
            <a:solidFill>
              <a:srgbClr val="FF0000"/>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四角形: 角を丸くする 16">
              <a:extLst>
                <a:ext uri="{FF2B5EF4-FFF2-40B4-BE49-F238E27FC236}">
                  <a16:creationId xmlns:a16="http://schemas.microsoft.com/office/drawing/2014/main" id="{085DF142-728D-6507-5DEB-8456B56370F1}"/>
                </a:ext>
              </a:extLst>
            </p:cNvPr>
            <p:cNvSpPr/>
            <p:nvPr/>
          </p:nvSpPr>
          <p:spPr>
            <a:xfrm>
              <a:off x="6264104" y="1717705"/>
              <a:ext cx="5604245" cy="1461262"/>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r>
                <a:rPr kumimoji="1" lang="ja-JP" altLang="en-US" b="1" dirty="0">
                  <a:solidFill>
                    <a:schemeClr val="accent1"/>
                  </a:solidFill>
                  <a:latin typeface="+mj-ea"/>
                  <a:ea typeface="+mj-ea"/>
                </a:rPr>
                <a:t>差別化ポイント</a:t>
              </a:r>
              <a:endParaRPr kumimoji="1" lang="en-US" altLang="ja-JP" b="1" dirty="0">
                <a:solidFill>
                  <a:schemeClr val="accent1"/>
                </a:solidFill>
                <a:latin typeface="+mj-ea"/>
                <a:ea typeface="+mj-ea"/>
              </a:endParaRPr>
            </a:p>
            <a:p>
              <a:endParaRPr kumimoji="1" lang="en-US" altLang="ja-JP" sz="700" b="1" dirty="0">
                <a:solidFill>
                  <a:schemeClr val="tx1"/>
                </a:solidFill>
                <a:latin typeface="+mj-ea"/>
                <a:ea typeface="+mj-ea"/>
              </a:endParaRPr>
            </a:p>
            <a:p>
              <a:pPr marL="285750" indent="-285750">
                <a:buFont typeface="Arial" panose="020B0604020202020204" pitchFamily="34" charset="0"/>
                <a:buChar char="•"/>
              </a:pPr>
              <a:r>
                <a:rPr lang="ja-JP" altLang="en-US" sz="1400" dirty="0">
                  <a:solidFill>
                    <a:schemeClr val="tx1"/>
                  </a:solidFill>
                  <a:latin typeface="+mj-ea"/>
                  <a:ea typeface="+mj-ea"/>
                </a:rPr>
                <a:t>タイヤ運動ではなく、</a:t>
              </a:r>
              <a:r>
                <a:rPr lang="ja-JP" altLang="en-US" sz="1400" b="1" dirty="0">
                  <a:solidFill>
                    <a:schemeClr val="tx1"/>
                  </a:solidFill>
                  <a:latin typeface="+mj-ea"/>
                  <a:ea typeface="+mj-ea"/>
                </a:rPr>
                <a:t>あえて複雑な機構</a:t>
              </a:r>
              <a:r>
                <a:rPr lang="ja-JP" altLang="en-US" sz="1400" dirty="0">
                  <a:solidFill>
                    <a:schemeClr val="tx1"/>
                  </a:solidFill>
                  <a:latin typeface="+mj-ea"/>
                  <a:ea typeface="+mj-ea"/>
                </a:rPr>
                <a:t>を採用。</a:t>
              </a:r>
              <a:endParaRPr lang="en-US" altLang="ja-JP" sz="1400" dirty="0">
                <a:solidFill>
                  <a:schemeClr val="tx1"/>
                </a:solidFill>
                <a:latin typeface="+mj-ea"/>
                <a:ea typeface="+mj-ea"/>
              </a:endParaRPr>
            </a:p>
            <a:p>
              <a:pPr marL="285750" indent="-285750">
                <a:buFont typeface="Arial" panose="020B0604020202020204" pitchFamily="34" charset="0"/>
                <a:buChar char="•"/>
              </a:pPr>
              <a:r>
                <a:rPr lang="ja-JP" altLang="en-US" sz="1400" dirty="0">
                  <a:solidFill>
                    <a:schemeClr val="tx1"/>
                  </a:solidFill>
                  <a:latin typeface="+mj-ea"/>
                  <a:ea typeface="+mj-ea"/>
                </a:rPr>
                <a:t>上下運動による</a:t>
              </a:r>
              <a:r>
                <a:rPr lang="ja-JP" altLang="en-US" sz="1400" b="1" dirty="0">
                  <a:solidFill>
                    <a:schemeClr val="tx1"/>
                  </a:solidFill>
                  <a:latin typeface="+mj-ea"/>
                  <a:ea typeface="+mj-ea"/>
                </a:rPr>
                <a:t>「生き物のような」</a:t>
              </a:r>
              <a:r>
                <a:rPr lang="ja-JP" altLang="en-US" sz="1400" dirty="0">
                  <a:solidFill>
                    <a:schemeClr val="tx1"/>
                  </a:solidFill>
                  <a:latin typeface="+mj-ea"/>
                  <a:ea typeface="+mj-ea"/>
                </a:rPr>
                <a:t>動き</a:t>
              </a:r>
              <a:endParaRPr lang="en-US" altLang="ja-JP" sz="1400" dirty="0">
                <a:solidFill>
                  <a:schemeClr val="tx1"/>
                </a:solidFill>
                <a:latin typeface="+mj-ea"/>
                <a:ea typeface="+mj-ea"/>
              </a:endParaRPr>
            </a:p>
            <a:p>
              <a:pPr marL="285750" indent="-285750">
                <a:buFont typeface="Arial" panose="020B0604020202020204" pitchFamily="34" charset="0"/>
                <a:buChar char="•"/>
              </a:pPr>
              <a:r>
                <a:rPr lang="en-US" altLang="ja-JP" sz="1400" dirty="0">
                  <a:solidFill>
                    <a:schemeClr val="tx1"/>
                  </a:solidFill>
                  <a:latin typeface="+mj-ea"/>
                  <a:ea typeface="+mj-ea"/>
                </a:rPr>
                <a:t>3D CAD (SOLIDWORKS)</a:t>
              </a:r>
              <a:r>
                <a:rPr lang="ja-JP" altLang="en-US" sz="1400" dirty="0">
                  <a:solidFill>
                    <a:schemeClr val="tx1"/>
                  </a:solidFill>
                  <a:latin typeface="+mj-ea"/>
                  <a:ea typeface="+mj-ea"/>
                </a:rPr>
                <a:t>による事前検証で動作を保証</a:t>
              </a:r>
              <a:endParaRPr lang="en-US" altLang="ja-JP" sz="1400" dirty="0">
                <a:solidFill>
                  <a:schemeClr val="tx1"/>
                </a:solidFill>
                <a:latin typeface="+mj-ea"/>
                <a:ea typeface="+mj-ea"/>
              </a:endParaRPr>
            </a:p>
          </p:txBody>
        </p:sp>
      </p:grpSp>
      <p:pic>
        <p:nvPicPr>
          <p:cNvPr id="2" name="ラックギヤの映像">
            <a:hlinkClick r:id="" action="ppaction://media"/>
            <a:extLst>
              <a:ext uri="{FF2B5EF4-FFF2-40B4-BE49-F238E27FC236}">
                <a16:creationId xmlns:a16="http://schemas.microsoft.com/office/drawing/2014/main" id="{19FE6B4B-61E4-29E4-0C0C-ECE1FE208EB3}"/>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30114" t="28465" r="24396" b="19477"/>
          <a:stretch>
            <a:fillRect/>
          </a:stretch>
        </p:blipFill>
        <p:spPr>
          <a:xfrm>
            <a:off x="5922287" y="976680"/>
            <a:ext cx="5291256" cy="3570122"/>
          </a:xfrm>
          <a:prstGeom prst="rect">
            <a:avLst/>
          </a:prstGeom>
          <a:ln>
            <a:noFill/>
          </a:ln>
          <a:effectLst>
            <a:softEdge rad="112500"/>
          </a:effectLst>
        </p:spPr>
      </p:pic>
    </p:spTree>
    <p:extLst>
      <p:ext uri="{BB962C8B-B14F-4D97-AF65-F5344CB8AC3E}">
        <p14:creationId xmlns:p14="http://schemas.microsoft.com/office/powerpoint/2010/main" val="2337248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extLst>
    <p:ext uri="{E180D4A7-C9FB-4DFB-919C-405C955672EB}">
      <p14:showEvtLst xmlns:p14="http://schemas.microsoft.com/office/powerpoint/2010/main">
        <p14:playEvt time="21" objId="14"/>
        <p14:playEvt time="3641" objId="14"/>
        <p14:stopEvt time="4812" objId="14"/>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95EBD5-7255-C4B7-5B53-B574F3A2F2E0}"/>
              </a:ext>
            </a:extLst>
          </p:cNvPr>
          <p:cNvSpPr>
            <a:spLocks noGrp="1"/>
          </p:cNvSpPr>
          <p:nvPr>
            <p:ph type="title"/>
          </p:nvPr>
        </p:nvSpPr>
        <p:spPr/>
        <p:txBody>
          <a:bodyPr>
            <a:normAutofit fontScale="90000"/>
          </a:bodyPr>
          <a:lstStyle/>
          <a:p>
            <a:r>
              <a:rPr kumimoji="1" lang="ja-JP" altLang="en-US" dirty="0"/>
              <a:t>学生のリアルな声と価格戦略</a:t>
            </a:r>
          </a:p>
        </p:txBody>
      </p:sp>
      <p:sp>
        <p:nvSpPr>
          <p:cNvPr id="4" name="フッター プレースホルダー 3">
            <a:extLst>
              <a:ext uri="{FF2B5EF4-FFF2-40B4-BE49-F238E27FC236}">
                <a16:creationId xmlns:a16="http://schemas.microsoft.com/office/drawing/2014/main" id="{30DFADC5-F4CB-6AE9-4F3B-C82FA1A07E88}"/>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5" name="スライド番号プレースホルダー 4">
            <a:extLst>
              <a:ext uri="{FF2B5EF4-FFF2-40B4-BE49-F238E27FC236}">
                <a16:creationId xmlns:a16="http://schemas.microsoft.com/office/drawing/2014/main" id="{965841ED-261F-9F26-82B1-1E048C4F0A7A}"/>
              </a:ext>
            </a:extLst>
          </p:cNvPr>
          <p:cNvSpPr>
            <a:spLocks noGrp="1"/>
          </p:cNvSpPr>
          <p:nvPr>
            <p:ph type="sldNum" sz="quarter" idx="12"/>
          </p:nvPr>
        </p:nvSpPr>
        <p:spPr/>
        <p:txBody>
          <a:bodyPr/>
          <a:lstStyle/>
          <a:p>
            <a:fld id="{0BBE0287-43DB-437D-B11F-1EB0316429CF}" type="slidenum">
              <a:rPr kumimoji="1" lang="ja-JP" altLang="en-US" smtClean="0"/>
              <a:t>6</a:t>
            </a:fld>
            <a:endParaRPr kumimoji="1" lang="ja-JP" altLang="en-US"/>
          </a:p>
        </p:txBody>
      </p:sp>
      <p:grpSp>
        <p:nvGrpSpPr>
          <p:cNvPr id="23" name="グループ化 22">
            <a:extLst>
              <a:ext uri="{FF2B5EF4-FFF2-40B4-BE49-F238E27FC236}">
                <a16:creationId xmlns:a16="http://schemas.microsoft.com/office/drawing/2014/main" id="{633A4D85-C03D-E6B1-CBA9-9622E0F24DF1}"/>
              </a:ext>
            </a:extLst>
          </p:cNvPr>
          <p:cNvGrpSpPr/>
          <p:nvPr/>
        </p:nvGrpSpPr>
        <p:grpSpPr>
          <a:xfrm>
            <a:off x="415556" y="1102397"/>
            <a:ext cx="5025811" cy="1872473"/>
            <a:chOff x="592932" y="1021555"/>
            <a:chExt cx="4972050" cy="1872473"/>
          </a:xfrm>
        </p:grpSpPr>
        <p:sp>
          <p:nvSpPr>
            <p:cNvPr id="6" name="四角形: 角を丸くする 5">
              <a:extLst>
                <a:ext uri="{FF2B5EF4-FFF2-40B4-BE49-F238E27FC236}">
                  <a16:creationId xmlns:a16="http://schemas.microsoft.com/office/drawing/2014/main" id="{D52B9288-2082-0367-3176-BB45844873A7}"/>
                </a:ext>
              </a:extLst>
            </p:cNvPr>
            <p:cNvSpPr/>
            <p:nvPr/>
          </p:nvSpPr>
          <p:spPr>
            <a:xfrm>
              <a:off x="592932" y="1021555"/>
              <a:ext cx="4972050" cy="1872473"/>
            </a:xfrm>
            <a:prstGeom prst="roundRect">
              <a:avLst/>
            </a:prstGeom>
            <a:solidFill>
              <a:schemeClr val="bg2">
                <a:lumMod val="9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sp>
          <p:nvSpPr>
            <p:cNvPr id="7" name="テキスト ボックス 6">
              <a:extLst>
                <a:ext uri="{FF2B5EF4-FFF2-40B4-BE49-F238E27FC236}">
                  <a16:creationId xmlns:a16="http://schemas.microsoft.com/office/drawing/2014/main" id="{08FBFD07-6230-BD41-6628-CAB600BC2CB5}"/>
                </a:ext>
              </a:extLst>
            </p:cNvPr>
            <p:cNvSpPr txBox="1"/>
            <p:nvPr/>
          </p:nvSpPr>
          <p:spPr>
            <a:xfrm>
              <a:off x="792957" y="1102397"/>
              <a:ext cx="2286000" cy="338554"/>
            </a:xfrm>
            <a:prstGeom prst="rect">
              <a:avLst/>
            </a:prstGeom>
            <a:noFill/>
          </p:spPr>
          <p:txBody>
            <a:bodyPr wrap="square" rtlCol="0">
              <a:spAutoFit/>
            </a:bodyPr>
            <a:lstStyle/>
            <a:p>
              <a:r>
                <a:rPr kumimoji="1" lang="ja-JP" altLang="en-US" sz="1600" dirty="0">
                  <a:solidFill>
                    <a:schemeClr val="tx2"/>
                  </a:solidFill>
                </a:rPr>
                <a:t>既存製品の価格帯</a:t>
              </a:r>
              <a:endParaRPr kumimoji="1" lang="ja-JP" altLang="en-US" dirty="0">
                <a:solidFill>
                  <a:schemeClr val="tx2"/>
                </a:solidFill>
              </a:endParaRPr>
            </a:p>
          </p:txBody>
        </p:sp>
        <p:sp>
          <p:nvSpPr>
            <p:cNvPr id="3" name="四角形: 角を丸くする 2">
              <a:extLst>
                <a:ext uri="{FF2B5EF4-FFF2-40B4-BE49-F238E27FC236}">
                  <a16:creationId xmlns:a16="http://schemas.microsoft.com/office/drawing/2014/main" id="{F8BA7B69-19A5-D9B5-37FD-4C7FAF3F7113}"/>
                </a:ext>
              </a:extLst>
            </p:cNvPr>
            <p:cNvSpPr/>
            <p:nvPr/>
          </p:nvSpPr>
          <p:spPr>
            <a:xfrm>
              <a:off x="760516" y="1547807"/>
              <a:ext cx="4636881" cy="348558"/>
            </a:xfrm>
            <a:prstGeom prst="roundRect">
              <a:avLst/>
            </a:prstGeom>
            <a:solidFill>
              <a:schemeClr val="tx1">
                <a:lumMod val="25000"/>
                <a:lumOff val="7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r>
                <a:rPr kumimoji="1" lang="ja-JP" altLang="en-US" sz="1400" dirty="0">
                  <a:solidFill>
                    <a:schemeClr val="tx2"/>
                  </a:solidFill>
                  <a:latin typeface="+mn-ea"/>
                </a:rPr>
                <a:t>会話・小動物型</a:t>
              </a:r>
              <a:r>
                <a:rPr lang="en-US" altLang="ja-JP" sz="1400" dirty="0">
                  <a:solidFill>
                    <a:schemeClr val="tx2"/>
                  </a:solidFill>
                  <a:latin typeface="+mn-ea"/>
                </a:rPr>
                <a:t> NICOBO(Panasonic</a:t>
              </a:r>
              <a:r>
                <a:rPr lang="ja-JP" altLang="en-US" sz="1400" dirty="0">
                  <a:solidFill>
                    <a:schemeClr val="tx2"/>
                  </a:solidFill>
                  <a:latin typeface="+mn-ea"/>
                </a:rPr>
                <a:t>社</a:t>
              </a:r>
              <a:r>
                <a:rPr lang="en-US" altLang="ja-JP" sz="1400" dirty="0">
                  <a:solidFill>
                    <a:schemeClr val="tx2"/>
                  </a:solidFill>
                  <a:latin typeface="+mn-ea"/>
                </a:rPr>
                <a:t>)	60,500</a:t>
              </a:r>
              <a:r>
                <a:rPr lang="ja-JP" altLang="en-US" sz="1400" dirty="0">
                  <a:solidFill>
                    <a:schemeClr val="tx2"/>
                  </a:solidFill>
                  <a:latin typeface="+mn-ea"/>
                </a:rPr>
                <a:t>円</a:t>
              </a:r>
              <a:endParaRPr kumimoji="1" lang="ja-JP" altLang="en-US" sz="1400" dirty="0">
                <a:solidFill>
                  <a:schemeClr val="tx2"/>
                </a:solidFill>
                <a:latin typeface="+mn-ea"/>
              </a:endParaRPr>
            </a:p>
          </p:txBody>
        </p:sp>
        <p:sp>
          <p:nvSpPr>
            <p:cNvPr id="8" name="四角形: 角を丸くする 7">
              <a:extLst>
                <a:ext uri="{FF2B5EF4-FFF2-40B4-BE49-F238E27FC236}">
                  <a16:creationId xmlns:a16="http://schemas.microsoft.com/office/drawing/2014/main" id="{D66A8BED-3B18-301A-D5E4-9A79BE9400A9}"/>
                </a:ext>
              </a:extLst>
            </p:cNvPr>
            <p:cNvSpPr/>
            <p:nvPr/>
          </p:nvSpPr>
          <p:spPr>
            <a:xfrm>
              <a:off x="760515" y="2003221"/>
              <a:ext cx="4636881" cy="348558"/>
            </a:xfrm>
            <a:prstGeom prst="roundRect">
              <a:avLst/>
            </a:prstGeom>
            <a:solidFill>
              <a:schemeClr val="tx1">
                <a:lumMod val="25000"/>
                <a:lumOff val="7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r>
                <a:rPr kumimoji="1" lang="ja-JP" altLang="en-US" sz="1400" dirty="0">
                  <a:solidFill>
                    <a:schemeClr val="tx2"/>
                  </a:solidFill>
                  <a:latin typeface="+mn-ea"/>
                </a:rPr>
                <a:t>クッション型</a:t>
              </a:r>
              <a:r>
                <a:rPr lang="en-US" altLang="ja-JP" sz="1400" dirty="0">
                  <a:solidFill>
                    <a:schemeClr val="tx2"/>
                  </a:solidFill>
                  <a:latin typeface="+mn-ea"/>
                </a:rPr>
                <a:t> Qoobo(</a:t>
              </a:r>
              <a:r>
                <a:rPr lang="ja-JP" altLang="en-US" sz="1400" dirty="0">
                  <a:solidFill>
                    <a:schemeClr val="tx2"/>
                  </a:solidFill>
                  <a:latin typeface="+mn-ea"/>
                </a:rPr>
                <a:t>ユカイ工学社</a:t>
              </a:r>
              <a:r>
                <a:rPr lang="en-US" altLang="ja-JP" sz="1400" dirty="0">
                  <a:solidFill>
                    <a:schemeClr val="tx2"/>
                  </a:solidFill>
                  <a:latin typeface="+mn-ea"/>
                </a:rPr>
                <a:t>)	17,600</a:t>
              </a:r>
              <a:r>
                <a:rPr lang="ja-JP" altLang="en-US" sz="1400" dirty="0">
                  <a:solidFill>
                    <a:schemeClr val="tx2"/>
                  </a:solidFill>
                  <a:latin typeface="+mn-ea"/>
                </a:rPr>
                <a:t>円</a:t>
              </a:r>
              <a:endParaRPr kumimoji="1" lang="ja-JP" altLang="en-US" sz="1400" dirty="0">
                <a:solidFill>
                  <a:schemeClr val="tx2"/>
                </a:solidFill>
                <a:latin typeface="+mn-ea"/>
              </a:endParaRPr>
            </a:p>
          </p:txBody>
        </p:sp>
        <p:sp>
          <p:nvSpPr>
            <p:cNvPr id="9" name="テキスト ボックス 8">
              <a:extLst>
                <a:ext uri="{FF2B5EF4-FFF2-40B4-BE49-F238E27FC236}">
                  <a16:creationId xmlns:a16="http://schemas.microsoft.com/office/drawing/2014/main" id="{CEC9DCC4-BED8-C06E-D8DA-432E56533659}"/>
                </a:ext>
              </a:extLst>
            </p:cNvPr>
            <p:cNvSpPr txBox="1"/>
            <p:nvPr/>
          </p:nvSpPr>
          <p:spPr>
            <a:xfrm>
              <a:off x="1918875" y="2453626"/>
              <a:ext cx="3646107" cy="338554"/>
            </a:xfrm>
            <a:prstGeom prst="rect">
              <a:avLst/>
            </a:prstGeom>
            <a:noFill/>
          </p:spPr>
          <p:txBody>
            <a:bodyPr wrap="square" rtlCol="0">
              <a:spAutoFit/>
            </a:bodyPr>
            <a:lstStyle/>
            <a:p>
              <a:r>
                <a:rPr kumimoji="1" lang="en-US" altLang="ja-JP" sz="1600" b="1" dirty="0">
                  <a:solidFill>
                    <a:schemeClr val="accent1"/>
                  </a:solidFill>
                  <a:latin typeface="+mn-ea"/>
                </a:rPr>
                <a:t>1</a:t>
              </a:r>
              <a:r>
                <a:rPr kumimoji="1" lang="ja-JP" altLang="en-US" sz="1600" b="1" dirty="0">
                  <a:solidFill>
                    <a:schemeClr val="accent1"/>
                  </a:solidFill>
                  <a:latin typeface="+mn-ea"/>
                </a:rPr>
                <a:t>万円以上が相場 （学生には厳しい）</a:t>
              </a:r>
            </a:p>
          </p:txBody>
        </p:sp>
      </p:grpSp>
      <p:grpSp>
        <p:nvGrpSpPr>
          <p:cNvPr id="26" name="グループ化 25">
            <a:extLst>
              <a:ext uri="{FF2B5EF4-FFF2-40B4-BE49-F238E27FC236}">
                <a16:creationId xmlns:a16="http://schemas.microsoft.com/office/drawing/2014/main" id="{016188AA-822F-5477-5103-A38D5CF66D43}"/>
              </a:ext>
            </a:extLst>
          </p:cNvPr>
          <p:cNvGrpSpPr/>
          <p:nvPr/>
        </p:nvGrpSpPr>
        <p:grpSpPr>
          <a:xfrm>
            <a:off x="415556" y="3661762"/>
            <a:ext cx="5025811" cy="2012999"/>
            <a:chOff x="415556" y="3742604"/>
            <a:chExt cx="5025811" cy="2012999"/>
          </a:xfrm>
        </p:grpSpPr>
        <p:grpSp>
          <p:nvGrpSpPr>
            <p:cNvPr id="13" name="グループ化 12">
              <a:extLst>
                <a:ext uri="{FF2B5EF4-FFF2-40B4-BE49-F238E27FC236}">
                  <a16:creationId xmlns:a16="http://schemas.microsoft.com/office/drawing/2014/main" id="{CBF6008C-E821-A322-B79F-9CE5926B5B2A}"/>
                </a:ext>
              </a:extLst>
            </p:cNvPr>
            <p:cNvGrpSpPr/>
            <p:nvPr/>
          </p:nvGrpSpPr>
          <p:grpSpPr>
            <a:xfrm>
              <a:off x="760515" y="3742604"/>
              <a:ext cx="442738" cy="442738"/>
              <a:chOff x="3223824" y="3875694"/>
              <a:chExt cx="814776" cy="814776"/>
            </a:xfrm>
          </p:grpSpPr>
          <p:sp>
            <p:nvSpPr>
              <p:cNvPr id="12" name="楕円 11">
                <a:extLst>
                  <a:ext uri="{FF2B5EF4-FFF2-40B4-BE49-F238E27FC236}">
                    <a16:creationId xmlns:a16="http://schemas.microsoft.com/office/drawing/2014/main" id="{A2E3E2FD-EA95-FBA2-E5DD-150D8366C404}"/>
                  </a:ext>
                </a:extLst>
              </p:cNvPr>
              <p:cNvSpPr/>
              <p:nvPr/>
            </p:nvSpPr>
            <p:spPr>
              <a:xfrm>
                <a:off x="3223824" y="3875694"/>
                <a:ext cx="814776" cy="814776"/>
              </a:xfrm>
              <a:prstGeom prst="ellipse">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グラフィックス 10">
                <a:extLst>
                  <a:ext uri="{FF2B5EF4-FFF2-40B4-BE49-F238E27FC236}">
                    <a16:creationId xmlns:a16="http://schemas.microsoft.com/office/drawing/2014/main" id="{2B777253-B3C6-4B38-3C5B-619924535D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11744" y="3963614"/>
                <a:ext cx="638936" cy="638936"/>
              </a:xfrm>
              <a:prstGeom prst="rect">
                <a:avLst/>
              </a:prstGeom>
            </p:spPr>
          </p:pic>
        </p:grpSp>
        <p:sp>
          <p:nvSpPr>
            <p:cNvPr id="14" name="テキスト ボックス 13">
              <a:extLst>
                <a:ext uri="{FF2B5EF4-FFF2-40B4-BE49-F238E27FC236}">
                  <a16:creationId xmlns:a16="http://schemas.microsoft.com/office/drawing/2014/main" id="{8B387D3B-7E86-57B8-4392-D41C3353C246}"/>
                </a:ext>
              </a:extLst>
            </p:cNvPr>
            <p:cNvSpPr txBox="1"/>
            <p:nvPr/>
          </p:nvSpPr>
          <p:spPr>
            <a:xfrm>
              <a:off x="1281178" y="3779307"/>
              <a:ext cx="3016578" cy="369332"/>
            </a:xfrm>
            <a:prstGeom prst="rect">
              <a:avLst/>
            </a:prstGeom>
            <a:noFill/>
          </p:spPr>
          <p:txBody>
            <a:bodyPr wrap="square" rtlCol="0">
              <a:spAutoFit/>
            </a:bodyPr>
            <a:lstStyle/>
            <a:p>
              <a:r>
                <a:rPr kumimoji="1" lang="en-US" altLang="ja-JP" dirty="0">
                  <a:latin typeface="+mn-ea"/>
                </a:rPr>
                <a:t>Q. </a:t>
              </a:r>
              <a:r>
                <a:rPr kumimoji="1" lang="ja-JP" altLang="en-US" dirty="0">
                  <a:latin typeface="+mn-ea"/>
                </a:rPr>
                <a:t>いくらなら欲しい？</a:t>
              </a:r>
            </a:p>
          </p:txBody>
        </p:sp>
        <p:cxnSp>
          <p:nvCxnSpPr>
            <p:cNvPr id="16" name="直線コネクタ 15">
              <a:extLst>
                <a:ext uri="{FF2B5EF4-FFF2-40B4-BE49-F238E27FC236}">
                  <a16:creationId xmlns:a16="http://schemas.microsoft.com/office/drawing/2014/main" id="{2BEE384F-EA90-B7E7-E980-82970AC949B5}"/>
                </a:ext>
              </a:extLst>
            </p:cNvPr>
            <p:cNvCxnSpPr>
              <a:cxnSpLocks/>
            </p:cNvCxnSpPr>
            <p:nvPr/>
          </p:nvCxnSpPr>
          <p:spPr>
            <a:xfrm>
              <a:off x="415556" y="3742604"/>
              <a:ext cx="0" cy="2012999"/>
            </a:xfrm>
            <a:prstGeom prst="line">
              <a:avLst/>
            </a:prstGeom>
            <a:ln w="50800" cap="rnd">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0" name="四角形: 角を丸くする 19">
              <a:extLst>
                <a:ext uri="{FF2B5EF4-FFF2-40B4-BE49-F238E27FC236}">
                  <a16:creationId xmlns:a16="http://schemas.microsoft.com/office/drawing/2014/main" id="{8D20D971-3DE1-BCE1-A6D4-2D3E644F88DC}"/>
                </a:ext>
              </a:extLst>
            </p:cNvPr>
            <p:cNvSpPr/>
            <p:nvPr/>
          </p:nvSpPr>
          <p:spPr>
            <a:xfrm>
              <a:off x="1009860" y="4326099"/>
              <a:ext cx="4431507" cy="1429504"/>
            </a:xfrm>
            <a:prstGeom prst="roundRect">
              <a:avLst/>
            </a:prstGeom>
          </p:spPr>
          <p:style>
            <a:lnRef idx="2">
              <a:schemeClr val="accent2"/>
            </a:lnRef>
            <a:fillRef idx="1">
              <a:schemeClr val="lt1"/>
            </a:fillRef>
            <a:effectRef idx="0">
              <a:schemeClr val="accent2"/>
            </a:effectRef>
            <a:fontRef idx="minor">
              <a:schemeClr val="dk1"/>
            </a:fontRef>
          </p:style>
          <p:txBody>
            <a:bodyPr rtlCol="0" anchor="t"/>
            <a:lstStyle/>
            <a:p>
              <a:pPr algn="ctr"/>
              <a:endParaRPr lang="en-US" altLang="ja-JP" sz="700" b="1" dirty="0">
                <a:latin typeface="+mn-ea"/>
              </a:endParaRPr>
            </a:p>
            <a:p>
              <a:pPr algn="ctr">
                <a:lnSpc>
                  <a:spcPct val="135000"/>
                </a:lnSpc>
              </a:pPr>
              <a:r>
                <a:rPr lang="ja-JP" altLang="en-US" sz="2400" b="1" dirty="0">
                  <a:latin typeface="+mn-ea"/>
                </a:rPr>
                <a:t>「</a:t>
              </a:r>
              <a:r>
                <a:rPr lang="en-US" altLang="ja-JP" sz="2400" b="1" dirty="0">
                  <a:latin typeface="+mn-ea"/>
                </a:rPr>
                <a:t>3,000</a:t>
              </a:r>
              <a:r>
                <a:rPr lang="ja-JP" altLang="en-US" sz="2400" b="1" dirty="0">
                  <a:latin typeface="+mn-ea"/>
                </a:rPr>
                <a:t>～</a:t>
              </a:r>
              <a:r>
                <a:rPr lang="en-US" altLang="ja-JP" sz="2400" b="1" dirty="0">
                  <a:latin typeface="+mn-ea"/>
                </a:rPr>
                <a:t>5,000</a:t>
              </a:r>
              <a:r>
                <a:rPr lang="ja-JP" altLang="en-US" sz="2400" b="1" dirty="0">
                  <a:latin typeface="+mn-ea"/>
                </a:rPr>
                <a:t>円なら検討」</a:t>
              </a:r>
              <a:endParaRPr kumimoji="1" lang="en-US" altLang="ja-JP" sz="2400" b="1" dirty="0">
                <a:latin typeface="+mn-ea"/>
              </a:endParaRPr>
            </a:p>
            <a:p>
              <a:pPr>
                <a:lnSpc>
                  <a:spcPct val="125000"/>
                </a:lnSpc>
              </a:pPr>
              <a:r>
                <a:rPr kumimoji="1" lang="ja-JP" altLang="en-US" sz="1600" dirty="0">
                  <a:solidFill>
                    <a:schemeClr val="tx2"/>
                  </a:solidFill>
                  <a:latin typeface="+mn-ea"/>
                </a:rPr>
                <a:t>（独自アンケート </a:t>
              </a:r>
              <a:r>
                <a:rPr kumimoji="1" lang="en-US" altLang="ja-JP" sz="1600" dirty="0">
                  <a:solidFill>
                    <a:schemeClr val="tx2"/>
                  </a:solidFill>
                  <a:latin typeface="+mn-ea"/>
                </a:rPr>
                <a:t>n=30</a:t>
              </a:r>
              <a:r>
                <a:rPr kumimoji="1" lang="ja-JP" altLang="en-US" sz="1600" dirty="0">
                  <a:solidFill>
                    <a:schemeClr val="tx2"/>
                  </a:solidFill>
                  <a:latin typeface="+mn-ea"/>
                </a:rPr>
                <a:t>）</a:t>
              </a:r>
              <a:endParaRPr kumimoji="1" lang="en-US" altLang="ja-JP" sz="1600" dirty="0">
                <a:solidFill>
                  <a:schemeClr val="tx2"/>
                </a:solidFill>
                <a:latin typeface="+mn-ea"/>
              </a:endParaRPr>
            </a:p>
          </p:txBody>
        </p:sp>
        <p:sp>
          <p:nvSpPr>
            <p:cNvPr id="21" name="テキスト ボックス 20">
              <a:extLst>
                <a:ext uri="{FF2B5EF4-FFF2-40B4-BE49-F238E27FC236}">
                  <a16:creationId xmlns:a16="http://schemas.microsoft.com/office/drawing/2014/main" id="{77759AB9-9A54-119B-122F-199E01390EF2}"/>
                </a:ext>
              </a:extLst>
            </p:cNvPr>
            <p:cNvSpPr txBox="1"/>
            <p:nvPr/>
          </p:nvSpPr>
          <p:spPr>
            <a:xfrm>
              <a:off x="1220255" y="5348546"/>
              <a:ext cx="3307130" cy="307777"/>
            </a:xfrm>
            <a:prstGeom prst="rect">
              <a:avLst/>
            </a:prstGeom>
            <a:noFill/>
          </p:spPr>
          <p:txBody>
            <a:bodyPr wrap="square" rtlCol="0">
              <a:spAutoFit/>
            </a:bodyPr>
            <a:lstStyle/>
            <a:p>
              <a:r>
                <a:rPr kumimoji="1" lang="en-US" altLang="ja-JP" sz="1400" dirty="0">
                  <a:solidFill>
                    <a:schemeClr val="accent1"/>
                  </a:solidFill>
                </a:rPr>
                <a:t>※</a:t>
              </a:r>
              <a:r>
                <a:rPr kumimoji="1" lang="ja-JP" altLang="en-US" sz="1400" dirty="0">
                  <a:solidFill>
                    <a:schemeClr val="accent1"/>
                  </a:solidFill>
                </a:rPr>
                <a:t>購入意欲層の最多価格帯</a:t>
              </a:r>
            </a:p>
          </p:txBody>
        </p:sp>
      </p:grpSp>
      <p:grpSp>
        <p:nvGrpSpPr>
          <p:cNvPr id="36" name="グループ化 35">
            <a:extLst>
              <a:ext uri="{FF2B5EF4-FFF2-40B4-BE49-F238E27FC236}">
                <a16:creationId xmlns:a16="http://schemas.microsoft.com/office/drawing/2014/main" id="{D6C4FACA-717C-B113-6784-7A663D46B074}"/>
              </a:ext>
            </a:extLst>
          </p:cNvPr>
          <p:cNvGrpSpPr/>
          <p:nvPr/>
        </p:nvGrpSpPr>
        <p:grpSpPr>
          <a:xfrm>
            <a:off x="5952897" y="3135295"/>
            <a:ext cx="286206" cy="587409"/>
            <a:chOff x="6325386" y="2974870"/>
            <a:chExt cx="459037" cy="613744"/>
          </a:xfrm>
        </p:grpSpPr>
        <p:cxnSp>
          <p:nvCxnSpPr>
            <p:cNvPr id="28" name="直線コネクタ 27">
              <a:extLst>
                <a:ext uri="{FF2B5EF4-FFF2-40B4-BE49-F238E27FC236}">
                  <a16:creationId xmlns:a16="http://schemas.microsoft.com/office/drawing/2014/main" id="{E0FE09D1-CEE5-1492-E0B6-06ACC0EFAED9}"/>
                </a:ext>
              </a:extLst>
            </p:cNvPr>
            <p:cNvCxnSpPr>
              <a:cxnSpLocks/>
            </p:cNvCxnSpPr>
            <p:nvPr/>
          </p:nvCxnSpPr>
          <p:spPr>
            <a:xfrm>
              <a:off x="6325386" y="2974870"/>
              <a:ext cx="459037" cy="306872"/>
            </a:xfrm>
            <a:prstGeom prst="line">
              <a:avLst/>
            </a:prstGeom>
            <a:ln w="57150" cap="rnd">
              <a:round/>
            </a:ln>
          </p:spPr>
          <p:style>
            <a:lnRef idx="3">
              <a:schemeClr val="accent6"/>
            </a:lnRef>
            <a:fillRef idx="0">
              <a:schemeClr val="accent6"/>
            </a:fillRef>
            <a:effectRef idx="2">
              <a:schemeClr val="accent6"/>
            </a:effectRef>
            <a:fontRef idx="minor">
              <a:schemeClr val="tx1"/>
            </a:fontRef>
          </p:style>
        </p:cxnSp>
        <p:cxnSp>
          <p:nvCxnSpPr>
            <p:cNvPr id="35" name="直線コネクタ 34">
              <a:extLst>
                <a:ext uri="{FF2B5EF4-FFF2-40B4-BE49-F238E27FC236}">
                  <a16:creationId xmlns:a16="http://schemas.microsoft.com/office/drawing/2014/main" id="{5698DE7D-96B1-B7EA-4A27-FD06A646682A}"/>
                </a:ext>
              </a:extLst>
            </p:cNvPr>
            <p:cNvCxnSpPr>
              <a:cxnSpLocks/>
            </p:cNvCxnSpPr>
            <p:nvPr/>
          </p:nvCxnSpPr>
          <p:spPr>
            <a:xfrm flipV="1">
              <a:off x="6325386" y="3281742"/>
              <a:ext cx="459037" cy="306872"/>
            </a:xfrm>
            <a:prstGeom prst="line">
              <a:avLst/>
            </a:prstGeom>
            <a:ln w="57150" cap="rnd">
              <a:round/>
            </a:ln>
          </p:spPr>
          <p:style>
            <a:lnRef idx="3">
              <a:schemeClr val="accent6"/>
            </a:lnRef>
            <a:fillRef idx="0">
              <a:schemeClr val="accent6"/>
            </a:fillRef>
            <a:effectRef idx="2">
              <a:schemeClr val="accent6"/>
            </a:effectRef>
            <a:fontRef idx="minor">
              <a:schemeClr val="tx1"/>
            </a:fontRef>
          </p:style>
        </p:cxnSp>
      </p:grpSp>
      <p:cxnSp>
        <p:nvCxnSpPr>
          <p:cNvPr id="39" name="直線コネクタ 38">
            <a:extLst>
              <a:ext uri="{FF2B5EF4-FFF2-40B4-BE49-F238E27FC236}">
                <a16:creationId xmlns:a16="http://schemas.microsoft.com/office/drawing/2014/main" id="{34BB95E9-3969-1C32-13A3-FF4B221BE742}"/>
              </a:ext>
            </a:extLst>
          </p:cNvPr>
          <p:cNvCxnSpPr/>
          <p:nvPr/>
        </p:nvCxnSpPr>
        <p:spPr>
          <a:xfrm>
            <a:off x="11776444" y="1977207"/>
            <a:ext cx="0"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44" name="グループ化 43">
            <a:extLst>
              <a:ext uri="{FF2B5EF4-FFF2-40B4-BE49-F238E27FC236}">
                <a16:creationId xmlns:a16="http://schemas.microsoft.com/office/drawing/2014/main" id="{6DBCE0C9-87D5-6177-E60E-28E1E9F925A5}"/>
              </a:ext>
            </a:extLst>
          </p:cNvPr>
          <p:cNvGrpSpPr/>
          <p:nvPr/>
        </p:nvGrpSpPr>
        <p:grpSpPr>
          <a:xfrm>
            <a:off x="6861593" y="1072736"/>
            <a:ext cx="4569892" cy="4572365"/>
            <a:chOff x="6612248" y="1125026"/>
            <a:chExt cx="4569892" cy="4572365"/>
          </a:xfrm>
        </p:grpSpPr>
        <p:sp>
          <p:nvSpPr>
            <p:cNvPr id="37" name="四角形: 角を丸くする 36">
              <a:extLst>
                <a:ext uri="{FF2B5EF4-FFF2-40B4-BE49-F238E27FC236}">
                  <a16:creationId xmlns:a16="http://schemas.microsoft.com/office/drawing/2014/main" id="{27E11542-346E-2D78-F342-00B6198D0442}"/>
                </a:ext>
              </a:extLst>
            </p:cNvPr>
            <p:cNvSpPr/>
            <p:nvPr/>
          </p:nvSpPr>
          <p:spPr>
            <a:xfrm>
              <a:off x="6612248" y="1125026"/>
              <a:ext cx="4569891" cy="4572365"/>
            </a:xfrm>
            <a:prstGeom prst="roundRect">
              <a:avLst>
                <a:gd name="adj" fmla="val 7733"/>
              </a:avLst>
            </a:prstGeom>
            <a:solidFill>
              <a:srgbClr val="1E293B"/>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43" name="フリーフォーム: 図形 42">
              <a:extLst>
                <a:ext uri="{FF2B5EF4-FFF2-40B4-BE49-F238E27FC236}">
                  <a16:creationId xmlns:a16="http://schemas.microsoft.com/office/drawing/2014/main" id="{938894D6-5A4E-2561-05B9-686B7CAA9233}"/>
                </a:ext>
              </a:extLst>
            </p:cNvPr>
            <p:cNvSpPr/>
            <p:nvPr/>
          </p:nvSpPr>
          <p:spPr>
            <a:xfrm>
              <a:off x="10002844" y="1125026"/>
              <a:ext cx="1179296" cy="1179296"/>
            </a:xfrm>
            <a:custGeom>
              <a:avLst/>
              <a:gdLst>
                <a:gd name="csX0" fmla="*/ 0 w 1179296"/>
                <a:gd name="csY0" fmla="*/ 0 h 1179296"/>
                <a:gd name="csX1" fmla="*/ 825715 w 1179296"/>
                <a:gd name="csY1" fmla="*/ 0 h 1179296"/>
                <a:gd name="csX2" fmla="*/ 1179296 w 1179296"/>
                <a:gd name="csY2" fmla="*/ 353581 h 1179296"/>
                <a:gd name="csX3" fmla="*/ 1179296 w 1179296"/>
                <a:gd name="csY3" fmla="*/ 1179296 h 1179296"/>
              </a:gdLst>
              <a:ahLst/>
              <a:cxnLst>
                <a:cxn ang="0">
                  <a:pos x="csX0" y="csY0"/>
                </a:cxn>
                <a:cxn ang="0">
                  <a:pos x="csX1" y="csY1"/>
                </a:cxn>
                <a:cxn ang="0">
                  <a:pos x="csX2" y="csY2"/>
                </a:cxn>
                <a:cxn ang="0">
                  <a:pos x="csX3" y="csY3"/>
                </a:cxn>
              </a:cxnLst>
              <a:rect l="l" t="t" r="r" b="b"/>
              <a:pathLst>
                <a:path w="1179296" h="1179296">
                  <a:moveTo>
                    <a:pt x="0" y="0"/>
                  </a:moveTo>
                  <a:lnTo>
                    <a:pt x="825715" y="0"/>
                  </a:lnTo>
                  <a:cubicBezTo>
                    <a:pt x="1020992" y="0"/>
                    <a:pt x="1179296" y="158304"/>
                    <a:pt x="1179296" y="353581"/>
                  </a:cubicBezTo>
                  <a:lnTo>
                    <a:pt x="1179296" y="1179296"/>
                  </a:lnTo>
                  <a:close/>
                </a:path>
              </a:pathLst>
            </a:custGeom>
            <a:solidFill>
              <a:schemeClr val="accent1"/>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algn="ctr"/>
              <a:endParaRPr kumimoji="1" lang="ja-JP" altLang="en-US"/>
            </a:p>
          </p:txBody>
        </p:sp>
      </p:grpSp>
      <p:sp>
        <p:nvSpPr>
          <p:cNvPr id="45" name="テキスト ボックス 44">
            <a:extLst>
              <a:ext uri="{FF2B5EF4-FFF2-40B4-BE49-F238E27FC236}">
                <a16:creationId xmlns:a16="http://schemas.microsoft.com/office/drawing/2014/main" id="{C61ACB10-233D-C000-32A0-01CC23522893}"/>
              </a:ext>
            </a:extLst>
          </p:cNvPr>
          <p:cNvSpPr txBox="1"/>
          <p:nvPr/>
        </p:nvSpPr>
        <p:spPr>
          <a:xfrm>
            <a:off x="7976029" y="1732020"/>
            <a:ext cx="2341015" cy="369332"/>
          </a:xfrm>
          <a:prstGeom prst="rect">
            <a:avLst/>
          </a:prstGeom>
          <a:noFill/>
        </p:spPr>
        <p:txBody>
          <a:bodyPr wrap="square" rtlCol="0">
            <a:spAutoFit/>
          </a:bodyPr>
          <a:lstStyle/>
          <a:p>
            <a:pPr algn="ctr"/>
            <a:r>
              <a:rPr lang="en-US" altLang="ja-JP" b="1" dirty="0">
                <a:solidFill>
                  <a:srgbClr val="CBD5E1"/>
                </a:solidFill>
              </a:rPr>
              <a:t>STUDENT PRICE</a:t>
            </a:r>
            <a:endParaRPr kumimoji="1" lang="ja-JP" altLang="en-US" b="1" dirty="0">
              <a:solidFill>
                <a:srgbClr val="CBD5E1"/>
              </a:solidFill>
            </a:endParaRPr>
          </a:p>
        </p:txBody>
      </p:sp>
      <p:grpSp>
        <p:nvGrpSpPr>
          <p:cNvPr id="49" name="グループ化 48">
            <a:extLst>
              <a:ext uri="{FF2B5EF4-FFF2-40B4-BE49-F238E27FC236}">
                <a16:creationId xmlns:a16="http://schemas.microsoft.com/office/drawing/2014/main" id="{100C81B2-5C29-EB73-EC69-0244FD1F067B}"/>
              </a:ext>
            </a:extLst>
          </p:cNvPr>
          <p:cNvGrpSpPr/>
          <p:nvPr/>
        </p:nvGrpSpPr>
        <p:grpSpPr>
          <a:xfrm>
            <a:off x="7292861" y="2272310"/>
            <a:ext cx="3707351" cy="1446550"/>
            <a:chOff x="7373628" y="2124089"/>
            <a:chExt cx="3707351" cy="1446550"/>
          </a:xfrm>
        </p:grpSpPr>
        <p:sp>
          <p:nvSpPr>
            <p:cNvPr id="47" name="テキスト ボックス 46">
              <a:extLst>
                <a:ext uri="{FF2B5EF4-FFF2-40B4-BE49-F238E27FC236}">
                  <a16:creationId xmlns:a16="http://schemas.microsoft.com/office/drawing/2014/main" id="{3C67C40B-142F-A933-1B44-5A7FF3F1C370}"/>
                </a:ext>
              </a:extLst>
            </p:cNvPr>
            <p:cNvSpPr txBox="1"/>
            <p:nvPr/>
          </p:nvSpPr>
          <p:spPr>
            <a:xfrm>
              <a:off x="7373628" y="2124089"/>
              <a:ext cx="3388263" cy="1446550"/>
            </a:xfrm>
            <a:prstGeom prst="rect">
              <a:avLst/>
            </a:prstGeom>
            <a:noFill/>
          </p:spPr>
          <p:txBody>
            <a:bodyPr wrap="square" rtlCol="0">
              <a:spAutoFit/>
            </a:bodyPr>
            <a:lstStyle/>
            <a:p>
              <a:pPr algn="ctr"/>
              <a:r>
                <a:rPr lang="en-US" altLang="ja-JP" sz="8800" b="1" dirty="0">
                  <a:solidFill>
                    <a:srgbClr val="FFFFFF"/>
                  </a:solidFill>
                </a:rPr>
                <a:t>3,980</a:t>
              </a:r>
              <a:endParaRPr kumimoji="1" lang="ja-JP" altLang="en-US" sz="8000" b="1" dirty="0">
                <a:solidFill>
                  <a:srgbClr val="FFFFFF"/>
                </a:solidFill>
              </a:endParaRPr>
            </a:p>
          </p:txBody>
        </p:sp>
        <p:sp>
          <p:nvSpPr>
            <p:cNvPr id="48" name="テキスト ボックス 47">
              <a:extLst>
                <a:ext uri="{FF2B5EF4-FFF2-40B4-BE49-F238E27FC236}">
                  <a16:creationId xmlns:a16="http://schemas.microsoft.com/office/drawing/2014/main" id="{EAC2E238-EFF9-1C34-CE5D-4AFAA9C66461}"/>
                </a:ext>
              </a:extLst>
            </p:cNvPr>
            <p:cNvSpPr txBox="1"/>
            <p:nvPr/>
          </p:nvSpPr>
          <p:spPr>
            <a:xfrm>
              <a:off x="10442805" y="2963281"/>
              <a:ext cx="638174" cy="523220"/>
            </a:xfrm>
            <a:prstGeom prst="rect">
              <a:avLst/>
            </a:prstGeom>
            <a:noFill/>
          </p:spPr>
          <p:txBody>
            <a:bodyPr wrap="square" rtlCol="0">
              <a:spAutoFit/>
            </a:bodyPr>
            <a:lstStyle/>
            <a:p>
              <a:r>
                <a:rPr kumimoji="1" lang="ja-JP" altLang="en-US" sz="2800" b="1" dirty="0">
                  <a:solidFill>
                    <a:srgbClr val="CBD5E1"/>
                  </a:solidFill>
                </a:rPr>
                <a:t>円</a:t>
              </a:r>
            </a:p>
          </p:txBody>
        </p:sp>
      </p:grpSp>
      <p:cxnSp>
        <p:nvCxnSpPr>
          <p:cNvPr id="51" name="直線コネクタ 50">
            <a:extLst>
              <a:ext uri="{FF2B5EF4-FFF2-40B4-BE49-F238E27FC236}">
                <a16:creationId xmlns:a16="http://schemas.microsoft.com/office/drawing/2014/main" id="{C8FF27BE-93D9-EB77-FE7B-891729562385}"/>
              </a:ext>
            </a:extLst>
          </p:cNvPr>
          <p:cNvCxnSpPr>
            <a:cxnSpLocks/>
          </p:cNvCxnSpPr>
          <p:nvPr/>
        </p:nvCxnSpPr>
        <p:spPr>
          <a:xfrm>
            <a:off x="7226536" y="4104500"/>
            <a:ext cx="3840002" cy="0"/>
          </a:xfrm>
          <a:prstGeom prst="line">
            <a:avLst/>
          </a:prstGeom>
          <a:ln w="38100">
            <a:solidFill>
              <a:schemeClr val="tx2"/>
            </a:solidFill>
          </a:ln>
        </p:spPr>
        <p:style>
          <a:lnRef idx="3">
            <a:schemeClr val="accent6"/>
          </a:lnRef>
          <a:fillRef idx="0">
            <a:schemeClr val="accent6"/>
          </a:fillRef>
          <a:effectRef idx="2">
            <a:schemeClr val="accent6"/>
          </a:effectRef>
          <a:fontRef idx="minor">
            <a:schemeClr val="tx1"/>
          </a:fontRef>
        </p:style>
      </p:cxnSp>
      <p:sp>
        <p:nvSpPr>
          <p:cNvPr id="55" name="テキスト ボックス 54">
            <a:extLst>
              <a:ext uri="{FF2B5EF4-FFF2-40B4-BE49-F238E27FC236}">
                <a16:creationId xmlns:a16="http://schemas.microsoft.com/office/drawing/2014/main" id="{FE9AEDCD-2463-2858-9DBB-201C30D84B06}"/>
              </a:ext>
            </a:extLst>
          </p:cNvPr>
          <p:cNvSpPr txBox="1"/>
          <p:nvPr/>
        </p:nvSpPr>
        <p:spPr>
          <a:xfrm>
            <a:off x="7368781" y="4345095"/>
            <a:ext cx="3555512" cy="646331"/>
          </a:xfrm>
          <a:prstGeom prst="rect">
            <a:avLst/>
          </a:prstGeom>
          <a:noFill/>
        </p:spPr>
        <p:txBody>
          <a:bodyPr wrap="square" rtlCol="0">
            <a:spAutoFit/>
          </a:bodyPr>
          <a:lstStyle/>
          <a:p>
            <a:pPr algn="ctr"/>
            <a:r>
              <a:rPr kumimoji="1" lang="ja-JP" altLang="en-US" dirty="0">
                <a:solidFill>
                  <a:srgbClr val="94A3B8"/>
                </a:solidFill>
                <a:latin typeface="+mn-ea"/>
              </a:rPr>
              <a:t>機能を「癒やし」に絞り込み</a:t>
            </a:r>
            <a:endParaRPr kumimoji="1" lang="en-US" altLang="ja-JP" dirty="0">
              <a:solidFill>
                <a:srgbClr val="94A3B8"/>
              </a:solidFill>
              <a:latin typeface="+mn-ea"/>
            </a:endParaRPr>
          </a:p>
          <a:p>
            <a:pPr algn="ctr"/>
            <a:r>
              <a:rPr lang="ja-JP" altLang="en-US" dirty="0">
                <a:solidFill>
                  <a:srgbClr val="94A3B8"/>
                </a:solidFill>
                <a:latin typeface="+mn-ea"/>
              </a:rPr>
              <a:t>部材選定を工夫することで実現</a:t>
            </a:r>
            <a:endParaRPr lang="en-US" altLang="ja-JP" dirty="0">
              <a:solidFill>
                <a:srgbClr val="94A3B8"/>
              </a:solidFill>
              <a:latin typeface="+mn-ea"/>
            </a:endParaRPr>
          </a:p>
        </p:txBody>
      </p:sp>
    </p:spTree>
    <p:extLst>
      <p:ext uri="{BB962C8B-B14F-4D97-AF65-F5344CB8AC3E}">
        <p14:creationId xmlns:p14="http://schemas.microsoft.com/office/powerpoint/2010/main" val="2454130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19FE67-AB65-97FA-EF2D-081A01EBAD53}"/>
              </a:ext>
            </a:extLst>
          </p:cNvPr>
          <p:cNvSpPr>
            <a:spLocks noGrp="1"/>
          </p:cNvSpPr>
          <p:nvPr>
            <p:ph type="title"/>
          </p:nvPr>
        </p:nvSpPr>
        <p:spPr/>
        <p:txBody>
          <a:bodyPr>
            <a:normAutofit fontScale="90000"/>
          </a:bodyPr>
          <a:lstStyle/>
          <a:p>
            <a:r>
              <a:rPr kumimoji="1" lang="ja-JP" altLang="en-US" dirty="0">
                <a:solidFill>
                  <a:schemeClr val="bg1"/>
                </a:solidFill>
              </a:rPr>
              <a:t>実機デモンストレーション</a:t>
            </a:r>
          </a:p>
        </p:txBody>
      </p:sp>
      <p:sp>
        <p:nvSpPr>
          <p:cNvPr id="3" name="コンテンツ プレースホルダー 2">
            <a:extLst>
              <a:ext uri="{FF2B5EF4-FFF2-40B4-BE49-F238E27FC236}">
                <a16:creationId xmlns:a16="http://schemas.microsoft.com/office/drawing/2014/main" id="{3C08BA80-0FC2-C0C0-4C08-03D0B2B11032}"/>
              </a:ext>
            </a:extLst>
          </p:cNvPr>
          <p:cNvSpPr>
            <a:spLocks noGrp="1"/>
          </p:cNvSpPr>
          <p:nvPr>
            <p:ph idx="1"/>
          </p:nvPr>
        </p:nvSpPr>
        <p:spPr>
          <a:xfrm>
            <a:off x="1998478" y="3117151"/>
            <a:ext cx="8195044" cy="623697"/>
          </a:xfrm>
        </p:spPr>
        <p:txBody>
          <a:bodyPr anchor="ctr"/>
          <a:lstStyle/>
          <a:p>
            <a:pPr marL="0" indent="0" algn="ctr">
              <a:buNone/>
            </a:pPr>
            <a:r>
              <a:rPr lang="ja-JP" altLang="en-US" dirty="0">
                <a:solidFill>
                  <a:schemeClr val="bg1"/>
                </a:solidFill>
              </a:rPr>
              <a:t>実機デモンストレーション動画をご覧ください。</a:t>
            </a:r>
            <a:endParaRPr kumimoji="1" lang="ja-JP" altLang="en-US" dirty="0">
              <a:solidFill>
                <a:schemeClr val="bg1"/>
              </a:solidFill>
            </a:endParaRPr>
          </a:p>
        </p:txBody>
      </p:sp>
      <p:sp>
        <p:nvSpPr>
          <p:cNvPr id="4" name="フッター プレースホルダー 3">
            <a:extLst>
              <a:ext uri="{FF2B5EF4-FFF2-40B4-BE49-F238E27FC236}">
                <a16:creationId xmlns:a16="http://schemas.microsoft.com/office/drawing/2014/main" id="{D124E3F9-5714-273F-C28A-547481ACC7BB}"/>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5" name="スライド番号プレースホルダー 4">
            <a:extLst>
              <a:ext uri="{FF2B5EF4-FFF2-40B4-BE49-F238E27FC236}">
                <a16:creationId xmlns:a16="http://schemas.microsoft.com/office/drawing/2014/main" id="{3E1EB83D-EEDE-92B4-D5A1-3DC2CADCA314}"/>
              </a:ext>
            </a:extLst>
          </p:cNvPr>
          <p:cNvSpPr>
            <a:spLocks noGrp="1"/>
          </p:cNvSpPr>
          <p:nvPr>
            <p:ph type="sldNum" sz="quarter" idx="12"/>
          </p:nvPr>
        </p:nvSpPr>
        <p:spPr/>
        <p:txBody>
          <a:bodyPr/>
          <a:lstStyle/>
          <a:p>
            <a:fld id="{0BBE0287-43DB-437D-B11F-1EB0316429CF}" type="slidenum">
              <a:rPr kumimoji="1" lang="ja-JP" altLang="en-US" smtClean="0"/>
              <a:t>7</a:t>
            </a:fld>
            <a:endParaRPr kumimoji="1" lang="ja-JP" altLang="en-US"/>
          </a:p>
        </p:txBody>
      </p:sp>
    </p:spTree>
    <p:extLst>
      <p:ext uri="{BB962C8B-B14F-4D97-AF65-F5344CB8AC3E}">
        <p14:creationId xmlns:p14="http://schemas.microsoft.com/office/powerpoint/2010/main" val="2712615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72295F-28C1-6263-ABFF-5D09B4A09210}"/>
              </a:ext>
            </a:extLst>
          </p:cNvPr>
          <p:cNvSpPr>
            <a:spLocks noGrp="1"/>
          </p:cNvSpPr>
          <p:nvPr>
            <p:ph type="title"/>
          </p:nvPr>
        </p:nvSpPr>
        <p:spPr/>
        <p:txBody>
          <a:bodyPr>
            <a:normAutofit fontScale="90000"/>
          </a:bodyPr>
          <a:lstStyle/>
          <a:p>
            <a:r>
              <a:rPr kumimoji="1" lang="ja-JP" altLang="en-US" dirty="0"/>
              <a:t>製作して分かったこと・感想</a:t>
            </a:r>
          </a:p>
        </p:txBody>
      </p:sp>
      <p:sp>
        <p:nvSpPr>
          <p:cNvPr id="4" name="フッター プレースホルダー 3">
            <a:extLst>
              <a:ext uri="{FF2B5EF4-FFF2-40B4-BE49-F238E27FC236}">
                <a16:creationId xmlns:a16="http://schemas.microsoft.com/office/drawing/2014/main" id="{5DC563C7-0876-D931-20C0-010357557E5C}"/>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5" name="スライド番号プレースホルダー 4">
            <a:extLst>
              <a:ext uri="{FF2B5EF4-FFF2-40B4-BE49-F238E27FC236}">
                <a16:creationId xmlns:a16="http://schemas.microsoft.com/office/drawing/2014/main" id="{A7E91B2C-1305-4675-934A-ED4FBC88A0AB}"/>
              </a:ext>
            </a:extLst>
          </p:cNvPr>
          <p:cNvSpPr>
            <a:spLocks noGrp="1"/>
          </p:cNvSpPr>
          <p:nvPr>
            <p:ph type="sldNum" sz="quarter" idx="12"/>
          </p:nvPr>
        </p:nvSpPr>
        <p:spPr/>
        <p:txBody>
          <a:bodyPr/>
          <a:lstStyle/>
          <a:p>
            <a:fld id="{0BBE0287-43DB-437D-B11F-1EB0316429CF}" type="slidenum">
              <a:rPr kumimoji="1" lang="ja-JP" altLang="en-US" smtClean="0"/>
              <a:t>8</a:t>
            </a:fld>
            <a:endParaRPr kumimoji="1" lang="ja-JP" altLang="en-US" dirty="0"/>
          </a:p>
        </p:txBody>
      </p:sp>
      <p:grpSp>
        <p:nvGrpSpPr>
          <p:cNvPr id="7" name="グループ化 6">
            <a:extLst>
              <a:ext uri="{FF2B5EF4-FFF2-40B4-BE49-F238E27FC236}">
                <a16:creationId xmlns:a16="http://schemas.microsoft.com/office/drawing/2014/main" id="{C2D494C4-962A-6FA0-E864-044ECD823DF7}"/>
              </a:ext>
            </a:extLst>
          </p:cNvPr>
          <p:cNvGrpSpPr/>
          <p:nvPr/>
        </p:nvGrpSpPr>
        <p:grpSpPr>
          <a:xfrm>
            <a:off x="415556" y="1166249"/>
            <a:ext cx="5588793" cy="1797964"/>
            <a:chOff x="6172201" y="1717705"/>
            <a:chExt cx="5696148" cy="1461263"/>
          </a:xfrm>
        </p:grpSpPr>
        <p:sp>
          <p:nvSpPr>
            <p:cNvPr id="8" name="四角形: 角を丸くする 7">
              <a:extLst>
                <a:ext uri="{FF2B5EF4-FFF2-40B4-BE49-F238E27FC236}">
                  <a16:creationId xmlns:a16="http://schemas.microsoft.com/office/drawing/2014/main" id="{CCA574F9-C46D-0056-D983-0C1B117DDE24}"/>
                </a:ext>
              </a:extLst>
            </p:cNvPr>
            <p:cNvSpPr/>
            <p:nvPr/>
          </p:nvSpPr>
          <p:spPr>
            <a:xfrm>
              <a:off x="6172201" y="1717706"/>
              <a:ext cx="5604245" cy="1461262"/>
            </a:xfrm>
            <a:prstGeom prst="roundRect">
              <a:avLst/>
            </a:prstGeom>
            <a:solidFill>
              <a:schemeClr val="accent5"/>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四角形: 角を丸くする 8">
              <a:extLst>
                <a:ext uri="{FF2B5EF4-FFF2-40B4-BE49-F238E27FC236}">
                  <a16:creationId xmlns:a16="http://schemas.microsoft.com/office/drawing/2014/main" id="{D8EBB4AA-8DED-A6CD-AE11-DEF7D581CB4A}"/>
                </a:ext>
              </a:extLst>
            </p:cNvPr>
            <p:cNvSpPr/>
            <p:nvPr/>
          </p:nvSpPr>
          <p:spPr>
            <a:xfrm>
              <a:off x="6264104" y="1717705"/>
              <a:ext cx="5604245" cy="1461262"/>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r>
                <a:rPr kumimoji="1" lang="ja-JP" altLang="en-US" b="1" dirty="0">
                  <a:solidFill>
                    <a:schemeClr val="tx1"/>
                  </a:solidFill>
                  <a:latin typeface="+mj-ea"/>
                  <a:ea typeface="+mj-ea"/>
                </a:rPr>
                <a:t>ものづくりの楽しさ・難しさ</a:t>
              </a:r>
              <a:endParaRPr kumimoji="1" lang="en-US" altLang="ja-JP" b="1" dirty="0">
                <a:solidFill>
                  <a:schemeClr val="tx1"/>
                </a:solidFill>
                <a:latin typeface="+mj-ea"/>
                <a:ea typeface="+mj-ea"/>
              </a:endParaRPr>
            </a:p>
            <a:p>
              <a:endParaRPr kumimoji="1" lang="en-US" altLang="ja-JP" sz="700" b="1" dirty="0">
                <a:solidFill>
                  <a:schemeClr val="tx1"/>
                </a:solidFill>
                <a:latin typeface="+mj-ea"/>
                <a:ea typeface="+mj-ea"/>
              </a:endParaRPr>
            </a:p>
            <a:p>
              <a:r>
                <a:rPr kumimoji="1" lang="ja-JP" altLang="en-US" sz="1600" dirty="0">
                  <a:solidFill>
                    <a:schemeClr val="tx1"/>
                  </a:solidFill>
                  <a:latin typeface="+mj-ea"/>
                  <a:ea typeface="+mj-ea"/>
                </a:rPr>
                <a:t>プログラム通りに</a:t>
              </a:r>
              <a:r>
                <a:rPr kumimoji="1" lang="en-US" altLang="ja-JP" sz="1600" dirty="0">
                  <a:solidFill>
                    <a:schemeClr val="tx1"/>
                  </a:solidFill>
                  <a:latin typeface="+mj-ea"/>
                  <a:ea typeface="+mj-ea"/>
                </a:rPr>
                <a:t>EVOROBO 1A</a:t>
              </a:r>
              <a:r>
                <a:rPr kumimoji="1" lang="ja-JP" altLang="en-US" sz="1600" dirty="0">
                  <a:solidFill>
                    <a:schemeClr val="tx1"/>
                  </a:solidFill>
                  <a:latin typeface="+mj-ea"/>
                  <a:ea typeface="+mj-ea"/>
                </a:rPr>
                <a:t>号が動いたときは本当に感動した。</a:t>
              </a:r>
              <a:endParaRPr lang="en-US" altLang="ja-JP" sz="1600" dirty="0">
                <a:solidFill>
                  <a:schemeClr val="tx1"/>
                </a:solidFill>
                <a:latin typeface="+mj-ea"/>
                <a:ea typeface="+mj-ea"/>
              </a:endParaRPr>
            </a:p>
            <a:p>
              <a:r>
                <a:rPr lang="ja-JP" altLang="en-US" sz="1600" dirty="0">
                  <a:solidFill>
                    <a:schemeClr val="tx1"/>
                  </a:solidFill>
                  <a:latin typeface="+mj-ea"/>
                  <a:ea typeface="+mj-ea"/>
                </a:rPr>
                <a:t>一方、「癒やし」というテーマをどうやって形にするか、班でまとめることが一番大変だった。</a:t>
              </a:r>
              <a:endParaRPr lang="en-US" altLang="ja-JP" sz="1600" dirty="0">
                <a:solidFill>
                  <a:schemeClr val="tx1"/>
                </a:solidFill>
                <a:latin typeface="+mj-ea"/>
                <a:ea typeface="+mj-ea"/>
              </a:endParaRPr>
            </a:p>
          </p:txBody>
        </p:sp>
      </p:grpSp>
      <p:grpSp>
        <p:nvGrpSpPr>
          <p:cNvPr id="10" name="グループ化 9">
            <a:extLst>
              <a:ext uri="{FF2B5EF4-FFF2-40B4-BE49-F238E27FC236}">
                <a16:creationId xmlns:a16="http://schemas.microsoft.com/office/drawing/2014/main" id="{DBF1B9E1-941E-DC1C-DCB5-8BF37AF5AD1E}"/>
              </a:ext>
            </a:extLst>
          </p:cNvPr>
          <p:cNvGrpSpPr/>
          <p:nvPr/>
        </p:nvGrpSpPr>
        <p:grpSpPr>
          <a:xfrm>
            <a:off x="6277824" y="1166249"/>
            <a:ext cx="5291254" cy="2453251"/>
            <a:chOff x="6172201" y="1717705"/>
            <a:chExt cx="5696148" cy="1461263"/>
          </a:xfrm>
        </p:grpSpPr>
        <p:sp>
          <p:nvSpPr>
            <p:cNvPr id="11" name="四角形: 角を丸くする 10">
              <a:extLst>
                <a:ext uri="{FF2B5EF4-FFF2-40B4-BE49-F238E27FC236}">
                  <a16:creationId xmlns:a16="http://schemas.microsoft.com/office/drawing/2014/main" id="{A44AFBD1-2259-F6A4-B8AA-3E8418AE15A2}"/>
                </a:ext>
              </a:extLst>
            </p:cNvPr>
            <p:cNvSpPr/>
            <p:nvPr/>
          </p:nvSpPr>
          <p:spPr>
            <a:xfrm>
              <a:off x="6172201" y="1717706"/>
              <a:ext cx="5604245" cy="1461262"/>
            </a:xfrm>
            <a:prstGeom prst="roundRect">
              <a:avLst/>
            </a:prstGeom>
            <a:solidFill>
              <a:schemeClr val="accent2"/>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四角形: 角を丸くする 11">
              <a:extLst>
                <a:ext uri="{FF2B5EF4-FFF2-40B4-BE49-F238E27FC236}">
                  <a16:creationId xmlns:a16="http://schemas.microsoft.com/office/drawing/2014/main" id="{7C068C75-7CD2-B95A-41E6-6230636D269F}"/>
                </a:ext>
              </a:extLst>
            </p:cNvPr>
            <p:cNvSpPr/>
            <p:nvPr/>
          </p:nvSpPr>
          <p:spPr>
            <a:xfrm>
              <a:off x="6264104" y="1717705"/>
              <a:ext cx="5604245" cy="1461262"/>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r>
                <a:rPr kumimoji="1" lang="ja-JP" altLang="en-US" b="1" dirty="0">
                  <a:solidFill>
                    <a:schemeClr val="tx1"/>
                  </a:solidFill>
                  <a:latin typeface="+mj-ea"/>
                  <a:ea typeface="+mj-ea"/>
                </a:rPr>
                <a:t>生成</a:t>
              </a:r>
              <a:r>
                <a:rPr kumimoji="1" lang="en-US" altLang="ja-JP" b="1" dirty="0">
                  <a:solidFill>
                    <a:schemeClr val="tx1"/>
                  </a:solidFill>
                  <a:latin typeface="+mj-ea"/>
                  <a:ea typeface="+mj-ea"/>
                </a:rPr>
                <a:t>AI</a:t>
              </a:r>
              <a:r>
                <a:rPr kumimoji="1" lang="ja-JP" altLang="en-US" b="1" dirty="0">
                  <a:solidFill>
                    <a:schemeClr val="tx1"/>
                  </a:solidFill>
                  <a:latin typeface="+mj-ea"/>
                  <a:ea typeface="+mj-ea"/>
                </a:rPr>
                <a:t>の有効活用</a:t>
              </a:r>
              <a:endParaRPr kumimoji="1" lang="en-US" altLang="ja-JP" b="1" dirty="0">
                <a:solidFill>
                  <a:schemeClr val="tx1"/>
                </a:solidFill>
                <a:latin typeface="+mj-ea"/>
                <a:ea typeface="+mj-ea"/>
              </a:endParaRPr>
            </a:p>
            <a:p>
              <a:endParaRPr kumimoji="1" lang="en-US" altLang="ja-JP" sz="700" b="1" dirty="0">
                <a:solidFill>
                  <a:schemeClr val="tx1"/>
                </a:solidFill>
                <a:latin typeface="+mj-ea"/>
                <a:ea typeface="+mj-ea"/>
              </a:endParaRPr>
            </a:p>
            <a:p>
              <a:r>
                <a:rPr lang="ja-JP" altLang="en-US" sz="1600" dirty="0">
                  <a:solidFill>
                    <a:schemeClr val="tx1"/>
                  </a:solidFill>
                  <a:latin typeface="+mj-ea"/>
                  <a:ea typeface="+mj-ea"/>
                </a:rPr>
                <a:t>今回、アイデア構想で書いた実売理想像の下書き（ペイントで作成）を</a:t>
              </a:r>
              <a:r>
                <a:rPr lang="en-US" altLang="ja-JP" sz="1600" dirty="0">
                  <a:solidFill>
                    <a:schemeClr val="tx1"/>
                  </a:solidFill>
                  <a:latin typeface="+mj-ea"/>
                  <a:ea typeface="+mj-ea"/>
                </a:rPr>
                <a:t>ChatGPT</a:t>
              </a:r>
              <a:r>
                <a:rPr lang="ja-JP" altLang="en-US" sz="1600" dirty="0">
                  <a:solidFill>
                    <a:schemeClr val="tx1"/>
                  </a:solidFill>
                  <a:latin typeface="+mj-ea"/>
                  <a:ea typeface="+mj-ea"/>
                </a:rPr>
                <a:t>に読み込ませ、理想像を生成した。</a:t>
              </a:r>
              <a:endParaRPr lang="en-US" altLang="ja-JP" sz="1600" dirty="0">
                <a:solidFill>
                  <a:schemeClr val="tx1"/>
                </a:solidFill>
                <a:latin typeface="+mj-ea"/>
                <a:ea typeface="+mj-ea"/>
              </a:endParaRPr>
            </a:p>
            <a:p>
              <a:r>
                <a:rPr lang="ja-JP" altLang="en-US" sz="1600" dirty="0">
                  <a:solidFill>
                    <a:schemeClr val="tx1"/>
                  </a:solidFill>
                  <a:latin typeface="+mj-ea"/>
                  <a:ea typeface="+mj-ea"/>
                </a:rPr>
                <a:t>下書きから生成したとは思えないほどのクオリティの絵が生成され驚いた。</a:t>
              </a:r>
              <a:endParaRPr lang="en-US" altLang="ja-JP" sz="1600" dirty="0">
                <a:solidFill>
                  <a:schemeClr val="tx1"/>
                </a:solidFill>
                <a:latin typeface="+mj-ea"/>
                <a:ea typeface="+mj-ea"/>
              </a:endParaRPr>
            </a:p>
            <a:p>
              <a:r>
                <a:rPr lang="ja-JP" altLang="en-US" sz="1600" dirty="0">
                  <a:solidFill>
                    <a:schemeClr val="tx1"/>
                  </a:solidFill>
                  <a:latin typeface="+mj-ea"/>
                  <a:ea typeface="+mj-ea"/>
                </a:rPr>
                <a:t>チーム内でのイメージ共有がスムーズに進む大きな要因となった。</a:t>
              </a:r>
              <a:endParaRPr lang="en-US" altLang="ja-JP" sz="1600" dirty="0">
                <a:solidFill>
                  <a:schemeClr val="tx1"/>
                </a:solidFill>
                <a:latin typeface="+mj-ea"/>
                <a:ea typeface="+mj-ea"/>
              </a:endParaRPr>
            </a:p>
          </p:txBody>
        </p:sp>
      </p:grpSp>
      <p:grpSp>
        <p:nvGrpSpPr>
          <p:cNvPr id="13" name="グループ化 12">
            <a:extLst>
              <a:ext uri="{FF2B5EF4-FFF2-40B4-BE49-F238E27FC236}">
                <a16:creationId xmlns:a16="http://schemas.microsoft.com/office/drawing/2014/main" id="{15908EFA-4BCF-FCCD-7DB2-E42E59E5D8A9}"/>
              </a:ext>
            </a:extLst>
          </p:cNvPr>
          <p:cNvGrpSpPr/>
          <p:nvPr/>
        </p:nvGrpSpPr>
        <p:grpSpPr>
          <a:xfrm>
            <a:off x="415556" y="3536168"/>
            <a:ext cx="5588793" cy="1473656"/>
            <a:chOff x="6172201" y="1717706"/>
            <a:chExt cx="5696148" cy="1461262"/>
          </a:xfrm>
        </p:grpSpPr>
        <p:sp>
          <p:nvSpPr>
            <p:cNvPr id="14" name="四角形: 角を丸くする 13">
              <a:extLst>
                <a:ext uri="{FF2B5EF4-FFF2-40B4-BE49-F238E27FC236}">
                  <a16:creationId xmlns:a16="http://schemas.microsoft.com/office/drawing/2014/main" id="{5CBAB5CA-D7BB-034D-60B2-2D06ACD6D3F1}"/>
                </a:ext>
              </a:extLst>
            </p:cNvPr>
            <p:cNvSpPr/>
            <p:nvPr/>
          </p:nvSpPr>
          <p:spPr>
            <a:xfrm>
              <a:off x="6172201" y="1717706"/>
              <a:ext cx="5604245" cy="1461262"/>
            </a:xfrm>
            <a:prstGeom prst="roundRect">
              <a:avLst/>
            </a:prstGeom>
            <a:solidFill>
              <a:schemeClr val="accent1"/>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四角形: 角を丸くする 14">
              <a:extLst>
                <a:ext uri="{FF2B5EF4-FFF2-40B4-BE49-F238E27FC236}">
                  <a16:creationId xmlns:a16="http://schemas.microsoft.com/office/drawing/2014/main" id="{F9DFBA76-281F-69D6-89AF-3D12F8D421D0}"/>
                </a:ext>
              </a:extLst>
            </p:cNvPr>
            <p:cNvSpPr/>
            <p:nvPr/>
          </p:nvSpPr>
          <p:spPr>
            <a:xfrm>
              <a:off x="6264104" y="1717706"/>
              <a:ext cx="5604245" cy="1461262"/>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r>
                <a:rPr kumimoji="1" lang="ja-JP" altLang="en-US" b="1" dirty="0">
                  <a:solidFill>
                    <a:schemeClr val="tx1"/>
                  </a:solidFill>
                  <a:latin typeface="+mj-ea"/>
                  <a:ea typeface="+mj-ea"/>
                </a:rPr>
                <a:t>これからの目標</a:t>
              </a:r>
              <a:endParaRPr kumimoji="1" lang="en-US" altLang="ja-JP" b="1" dirty="0">
                <a:solidFill>
                  <a:schemeClr val="tx1"/>
                </a:solidFill>
                <a:latin typeface="+mj-ea"/>
                <a:ea typeface="+mj-ea"/>
              </a:endParaRPr>
            </a:p>
            <a:p>
              <a:endParaRPr kumimoji="1" lang="en-US" altLang="ja-JP" sz="700" b="1" dirty="0">
                <a:solidFill>
                  <a:schemeClr val="tx1"/>
                </a:solidFill>
                <a:latin typeface="+mj-ea"/>
                <a:ea typeface="+mj-ea"/>
              </a:endParaRPr>
            </a:p>
            <a:p>
              <a:r>
                <a:rPr kumimoji="1" lang="ja-JP" altLang="en-US" sz="1600" dirty="0">
                  <a:solidFill>
                    <a:schemeClr val="tx1"/>
                  </a:solidFill>
                  <a:latin typeface="+mj-ea"/>
                  <a:ea typeface="+mj-ea"/>
                </a:rPr>
                <a:t>今回の実習で実践・学習した「ラックギヤ」や「センサ制御」の技術を</a:t>
              </a:r>
              <a:endParaRPr kumimoji="1" lang="en-US" altLang="ja-JP" sz="1600" dirty="0">
                <a:solidFill>
                  <a:schemeClr val="tx1"/>
                </a:solidFill>
                <a:latin typeface="+mj-ea"/>
                <a:ea typeface="+mj-ea"/>
              </a:endParaRPr>
            </a:p>
            <a:p>
              <a:r>
                <a:rPr lang="ja-JP" altLang="en-US" sz="1600" dirty="0">
                  <a:solidFill>
                    <a:schemeClr val="tx1"/>
                  </a:solidFill>
                  <a:latin typeface="+mj-ea"/>
                  <a:ea typeface="+mj-ea"/>
                </a:rPr>
                <a:t>今後の実習やロボコン等の活動でも活かしていきたい。</a:t>
              </a:r>
              <a:endParaRPr lang="en-US" altLang="ja-JP" sz="1600" dirty="0">
                <a:solidFill>
                  <a:schemeClr val="tx1"/>
                </a:solidFill>
                <a:latin typeface="+mj-ea"/>
                <a:ea typeface="+mj-ea"/>
              </a:endParaRPr>
            </a:p>
          </p:txBody>
        </p:sp>
      </p:grpSp>
      <p:pic>
        <p:nvPicPr>
          <p:cNvPr id="17" name="図 16" descr="図形 が含まれている画像&#10;&#10;AI 生成コンテンツは誤りを含む可能性があります。">
            <a:extLst>
              <a:ext uri="{FF2B5EF4-FFF2-40B4-BE49-F238E27FC236}">
                <a16:creationId xmlns:a16="http://schemas.microsoft.com/office/drawing/2014/main" id="{5C6E9450-F03D-3602-FADF-F07DD4021F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3381" y="3786341"/>
            <a:ext cx="4254769" cy="20024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テキスト ボックス 17">
            <a:extLst>
              <a:ext uri="{FF2B5EF4-FFF2-40B4-BE49-F238E27FC236}">
                <a16:creationId xmlns:a16="http://schemas.microsoft.com/office/drawing/2014/main" id="{6E434EC3-AD09-EC34-712D-5CD078B34D25}"/>
              </a:ext>
            </a:extLst>
          </p:cNvPr>
          <p:cNvSpPr txBox="1"/>
          <p:nvPr/>
        </p:nvSpPr>
        <p:spPr>
          <a:xfrm>
            <a:off x="6838950" y="5887912"/>
            <a:ext cx="3924300" cy="338554"/>
          </a:xfrm>
          <a:prstGeom prst="rect">
            <a:avLst/>
          </a:prstGeom>
          <a:noFill/>
        </p:spPr>
        <p:txBody>
          <a:bodyPr wrap="square" rtlCol="0">
            <a:spAutoFit/>
          </a:bodyPr>
          <a:lstStyle/>
          <a:p>
            <a:pPr algn="ctr"/>
            <a:r>
              <a:rPr kumimoji="1" lang="ja-JP" altLang="en-US" sz="1600" dirty="0">
                <a:solidFill>
                  <a:schemeClr val="tx2"/>
                </a:solidFill>
              </a:rPr>
              <a:t>ペイントで作成した下書き</a:t>
            </a:r>
          </a:p>
        </p:txBody>
      </p:sp>
    </p:spTree>
    <p:extLst>
      <p:ext uri="{BB962C8B-B14F-4D97-AF65-F5344CB8AC3E}">
        <p14:creationId xmlns:p14="http://schemas.microsoft.com/office/powerpoint/2010/main" val="308694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theme/theme1.xml><?xml version="1.0" encoding="utf-8"?>
<a:theme xmlns:a="http://schemas.openxmlformats.org/drawingml/2006/main" name="Office テーマ">
  <a:themeElements>
    <a:clrScheme name="Co-Co">
      <a:dk1>
        <a:srgbClr val="0F172A"/>
      </a:dk1>
      <a:lt1>
        <a:srgbClr val="F8FAFC"/>
      </a:lt1>
      <a:dk2>
        <a:srgbClr val="475569"/>
      </a:dk2>
      <a:lt2>
        <a:srgbClr val="E2E8F0"/>
      </a:lt2>
      <a:accent1>
        <a:srgbClr val="DC2626"/>
      </a:accent1>
      <a:accent2>
        <a:srgbClr val="0D9488"/>
      </a:accent2>
      <a:accent3>
        <a:srgbClr val="1E293B"/>
      </a:accent3>
      <a:accent4>
        <a:srgbClr val="EAB308"/>
      </a:accent4>
      <a:accent5>
        <a:srgbClr val="3B82F6"/>
      </a:accent5>
      <a:accent6>
        <a:srgbClr val="94A3B8"/>
      </a:accent6>
      <a:hlink>
        <a:srgbClr val="DC2626"/>
      </a:hlink>
      <a:folHlink>
        <a:srgbClr val="64748B"/>
      </a:folHlink>
    </a:clrScheme>
    <a:fontScheme name="Noto Sans">
      <a:majorFont>
        <a:latin typeface="Noto Sans"/>
        <a:ea typeface="Noto Sans JP"/>
        <a:cs typeface=""/>
      </a:majorFont>
      <a:minorFont>
        <a:latin typeface="Noto Sans"/>
        <a:ea typeface="Noto Sans JP"/>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72fe835d-5e95-4512-8ae0-a7b38af25fc8}" enabled="0" method="" siteId="{72fe835d-5e95-4512-8ae0-a7b38af25fc8}" removed="1"/>
</clbl:labelList>
</file>

<file path=docProps/app.xml><?xml version="1.0" encoding="utf-8"?>
<Properties xmlns="http://schemas.openxmlformats.org/officeDocument/2006/extended-properties" xmlns:vt="http://schemas.openxmlformats.org/officeDocument/2006/docPropsVTypes">
  <Template/>
  <TotalTime>2221</TotalTime>
  <Words>1117</Words>
  <Application>Microsoft Office PowerPoint</Application>
  <PresentationFormat>ワイド画面</PresentationFormat>
  <Paragraphs>112</Paragraphs>
  <Slides>8</Slides>
  <Notes>7</Notes>
  <HiddenSlides>0</HiddenSlides>
  <MMClips>1</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8</vt:i4>
      </vt:variant>
    </vt:vector>
  </HeadingPairs>
  <TitlesOfParts>
    <vt:vector size="15" baseType="lpstr">
      <vt:lpstr>Noto Sans JP</vt:lpstr>
      <vt:lpstr>游ゴシック</vt:lpstr>
      <vt:lpstr>Arial</vt:lpstr>
      <vt:lpstr>JetBrains Mono</vt:lpstr>
      <vt:lpstr>Noto Sans</vt:lpstr>
      <vt:lpstr>Segoe UI Light</vt:lpstr>
      <vt:lpstr>Office テーマ</vt:lpstr>
      <vt:lpstr>PowerPoint プレゼンテーション</vt:lpstr>
      <vt:lpstr>なぜ必要なのか</vt:lpstr>
      <vt:lpstr>目指す姿と現状</vt:lpstr>
      <vt:lpstr>ハードウェア・制御ロジック</vt:lpstr>
      <vt:lpstr>他の班との差別化：独自の機構設計</vt:lpstr>
      <vt:lpstr>学生のリアルな声と価格戦略</vt:lpstr>
      <vt:lpstr>実機デモンストレーション</vt:lpstr>
      <vt:lpstr>製作して分かったこと・感想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鈴木 大騎_沼津学生</dc:creator>
  <cp:lastModifiedBy>鈴木 大騎_沼津学生</cp:lastModifiedBy>
  <cp:revision>13</cp:revision>
  <dcterms:created xsi:type="dcterms:W3CDTF">2026-01-23T15:35:39Z</dcterms:created>
  <dcterms:modified xsi:type="dcterms:W3CDTF">2026-01-26T13:58:13Z</dcterms:modified>
</cp:coreProperties>
</file>